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8"/>
  </p:notesMasterIdLst>
  <p:handoutMasterIdLst>
    <p:handoutMasterId r:id="rId129"/>
  </p:handoutMasterIdLst>
  <p:sldIdLst>
    <p:sldId id="256" r:id="rId2"/>
    <p:sldId id="280" r:id="rId3"/>
    <p:sldId id="281" r:id="rId4"/>
    <p:sldId id="282" r:id="rId5"/>
    <p:sldId id="273" r:id="rId6"/>
    <p:sldId id="272" r:id="rId7"/>
    <p:sldId id="283" r:id="rId8"/>
    <p:sldId id="412" r:id="rId9"/>
    <p:sldId id="289" r:id="rId10"/>
    <p:sldId id="292" r:id="rId11"/>
    <p:sldId id="293" r:id="rId12"/>
    <p:sldId id="294" r:id="rId13"/>
    <p:sldId id="433" r:id="rId14"/>
    <p:sldId id="434" r:id="rId15"/>
    <p:sldId id="296" r:id="rId16"/>
    <p:sldId id="297" r:id="rId17"/>
    <p:sldId id="298" r:id="rId18"/>
    <p:sldId id="429" r:id="rId19"/>
    <p:sldId id="430" r:id="rId20"/>
    <p:sldId id="436" r:id="rId21"/>
    <p:sldId id="301" r:id="rId22"/>
    <p:sldId id="302" r:id="rId23"/>
    <p:sldId id="303" r:id="rId24"/>
    <p:sldId id="304" r:id="rId25"/>
    <p:sldId id="431" r:id="rId26"/>
    <p:sldId id="305" r:id="rId27"/>
    <p:sldId id="306" r:id="rId28"/>
    <p:sldId id="307" r:id="rId29"/>
    <p:sldId id="309" r:id="rId30"/>
    <p:sldId id="310" r:id="rId31"/>
    <p:sldId id="311" r:id="rId32"/>
    <p:sldId id="312" r:id="rId33"/>
    <p:sldId id="432" r:id="rId34"/>
    <p:sldId id="314" r:id="rId35"/>
    <p:sldId id="315" r:id="rId36"/>
    <p:sldId id="316" r:id="rId37"/>
    <p:sldId id="395" r:id="rId38"/>
    <p:sldId id="318" r:id="rId39"/>
    <p:sldId id="319" r:id="rId40"/>
    <p:sldId id="320" r:id="rId41"/>
    <p:sldId id="402" r:id="rId42"/>
    <p:sldId id="403" r:id="rId43"/>
    <p:sldId id="404" r:id="rId44"/>
    <p:sldId id="321" r:id="rId45"/>
    <p:sldId id="411" r:id="rId46"/>
    <p:sldId id="322" r:id="rId47"/>
    <p:sldId id="400" r:id="rId48"/>
    <p:sldId id="401" r:id="rId49"/>
    <p:sldId id="323" r:id="rId50"/>
    <p:sldId id="324" r:id="rId51"/>
    <p:sldId id="415" r:id="rId52"/>
    <p:sldId id="416" r:id="rId53"/>
    <p:sldId id="325" r:id="rId54"/>
    <p:sldId id="326" r:id="rId55"/>
    <p:sldId id="393" r:id="rId56"/>
    <p:sldId id="422" r:id="rId57"/>
    <p:sldId id="417" r:id="rId58"/>
    <p:sldId id="343" r:id="rId59"/>
    <p:sldId id="344" r:id="rId60"/>
    <p:sldId id="419" r:id="rId61"/>
    <p:sldId id="418" r:id="rId62"/>
    <p:sldId id="328" r:id="rId63"/>
    <p:sldId id="329" r:id="rId64"/>
    <p:sldId id="330" r:id="rId65"/>
    <p:sldId id="331" r:id="rId66"/>
    <p:sldId id="332" r:id="rId67"/>
    <p:sldId id="341" r:id="rId68"/>
    <p:sldId id="333" r:id="rId69"/>
    <p:sldId id="334" r:id="rId70"/>
    <p:sldId id="335" r:id="rId71"/>
    <p:sldId id="336" r:id="rId72"/>
    <p:sldId id="337" r:id="rId73"/>
    <p:sldId id="424" r:id="rId74"/>
    <p:sldId id="339" r:id="rId75"/>
    <p:sldId id="338" r:id="rId76"/>
    <p:sldId id="345" r:id="rId77"/>
    <p:sldId id="420" r:id="rId78"/>
    <p:sldId id="346" r:id="rId79"/>
    <p:sldId id="369" r:id="rId80"/>
    <p:sldId id="370" r:id="rId81"/>
    <p:sldId id="371" r:id="rId82"/>
    <p:sldId id="348" r:id="rId83"/>
    <p:sldId id="389" r:id="rId84"/>
    <p:sldId id="390" r:id="rId85"/>
    <p:sldId id="391" r:id="rId86"/>
    <p:sldId id="392" r:id="rId87"/>
    <p:sldId id="352" r:id="rId88"/>
    <p:sldId id="353" r:id="rId89"/>
    <p:sldId id="347" r:id="rId90"/>
    <p:sldId id="405" r:id="rId91"/>
    <p:sldId id="406" r:id="rId92"/>
    <p:sldId id="407" r:id="rId93"/>
    <p:sldId id="408" r:id="rId94"/>
    <p:sldId id="409" r:id="rId95"/>
    <p:sldId id="410" r:id="rId96"/>
    <p:sldId id="357" r:id="rId97"/>
    <p:sldId id="358" r:id="rId98"/>
    <p:sldId id="359" r:id="rId99"/>
    <p:sldId id="427" r:id="rId100"/>
    <p:sldId id="385" r:id="rId101"/>
    <p:sldId id="386" r:id="rId102"/>
    <p:sldId id="387" r:id="rId103"/>
    <p:sldId id="388" r:id="rId104"/>
    <p:sldId id="421" r:id="rId105"/>
    <p:sldId id="383" r:id="rId106"/>
    <p:sldId id="423" r:id="rId107"/>
    <p:sldId id="384" r:id="rId108"/>
    <p:sldId id="394" r:id="rId109"/>
    <p:sldId id="364" r:id="rId110"/>
    <p:sldId id="425" r:id="rId111"/>
    <p:sldId id="365" r:id="rId112"/>
    <p:sldId id="366" r:id="rId113"/>
    <p:sldId id="367" r:id="rId114"/>
    <p:sldId id="368" r:id="rId115"/>
    <p:sldId id="396" r:id="rId116"/>
    <p:sldId id="397" r:id="rId117"/>
    <p:sldId id="398" r:id="rId118"/>
    <p:sldId id="399" r:id="rId119"/>
    <p:sldId id="375" r:id="rId120"/>
    <p:sldId id="376" r:id="rId121"/>
    <p:sldId id="380" r:id="rId122"/>
    <p:sldId id="381" r:id="rId123"/>
    <p:sldId id="382" r:id="rId124"/>
    <p:sldId id="378" r:id="rId125"/>
    <p:sldId id="379" r:id="rId126"/>
    <p:sldId id="413" r:id="rId12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D9B"/>
    <a:srgbClr val="00072E"/>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085" autoAdjust="0"/>
  </p:normalViewPr>
  <p:slideViewPr>
    <p:cSldViewPr>
      <p:cViewPr>
        <p:scale>
          <a:sx n="100" d="100"/>
          <a:sy n="100" d="100"/>
        </p:scale>
        <p:origin x="-792"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208"/>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dLbls>
          <c:showLegendKey val="0"/>
          <c:showVal val="0"/>
          <c:showCatName val="0"/>
          <c:showSerName val="0"/>
          <c:showPercent val="0"/>
          <c:showBubbleSize val="0"/>
        </c:dLbls>
        <c:marker val="1"/>
        <c:smooth val="0"/>
        <c:axId val="120493568"/>
        <c:axId val="37349056"/>
      </c:lineChart>
      <c:catAx>
        <c:axId val="120493568"/>
        <c:scaling>
          <c:orientation val="minMax"/>
        </c:scaling>
        <c:delete val="0"/>
        <c:axPos val="b"/>
        <c:numFmt formatCode="h:mm" sourceLinked="1"/>
        <c:majorTickMark val="out"/>
        <c:minorTickMark val="none"/>
        <c:tickLblPos val="nextTo"/>
        <c:crossAx val="37349056"/>
        <c:crosses val="autoZero"/>
        <c:auto val="1"/>
        <c:lblAlgn val="ctr"/>
        <c:lblOffset val="100"/>
        <c:noMultiLvlLbl val="0"/>
      </c:catAx>
      <c:valAx>
        <c:axId val="37349056"/>
        <c:scaling>
          <c:orientation val="minMax"/>
          <c:max val="100"/>
        </c:scaling>
        <c:delete val="0"/>
        <c:axPos val="l"/>
        <c:majorGridlines/>
        <c:numFmt formatCode="General" sourceLinked="1"/>
        <c:majorTickMark val="out"/>
        <c:minorTickMark val="none"/>
        <c:tickLblPos val="nextTo"/>
        <c:crossAx val="12049356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143763456"/>
        <c:axId val="98945856"/>
      </c:lineChart>
      <c:catAx>
        <c:axId val="143763456"/>
        <c:scaling>
          <c:orientation val="minMax"/>
        </c:scaling>
        <c:delete val="0"/>
        <c:axPos val="b"/>
        <c:numFmt formatCode="h:mm" sourceLinked="1"/>
        <c:majorTickMark val="out"/>
        <c:minorTickMark val="none"/>
        <c:tickLblPos val="nextTo"/>
        <c:crossAx val="98945856"/>
        <c:crosses val="autoZero"/>
        <c:auto val="1"/>
        <c:lblAlgn val="ctr"/>
        <c:lblOffset val="100"/>
        <c:noMultiLvlLbl val="0"/>
      </c:catAx>
      <c:valAx>
        <c:axId val="98945856"/>
        <c:scaling>
          <c:orientation val="minMax"/>
          <c:max val="80"/>
        </c:scaling>
        <c:delete val="1"/>
        <c:axPos val="l"/>
        <c:majorGridlines/>
        <c:numFmt formatCode="General" sourceLinked="1"/>
        <c:majorTickMark val="out"/>
        <c:minorTickMark val="none"/>
        <c:tickLblPos val="nextTo"/>
        <c:crossAx val="1437634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600" dirty="0" smtClean="0"/>
            <a:t>Do nothing</a:t>
          </a:r>
          <a:endParaRPr lang="en-US" sz="16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600" dirty="0" smtClean="0"/>
            <a:t>Buy all the 2.8 billion of </a:t>
          </a:r>
          <a:r>
            <a:rPr lang="en-US" sz="1600" dirty="0" err="1" smtClean="0"/>
            <a:t>Tencent</a:t>
          </a:r>
          <a:endParaRPr lang="en-US" sz="1600" dirty="0"/>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600" dirty="0" smtClean="0"/>
            <a:t>All execute at the Closing Price </a:t>
          </a:r>
          <a:r>
            <a:rPr lang="en-US" sz="1600" smtClean="0"/>
            <a:t>$550</a:t>
          </a:r>
          <a:r>
            <a:rPr lang="en-US" sz="1600" dirty="0" smtClean="0"/>
            <a:t/>
          </a:r>
          <a:br>
            <a:rPr lang="en-US" sz="1600" dirty="0" smtClean="0"/>
          </a:br>
          <a:r>
            <a:rPr lang="en-US" sz="1600" dirty="0" smtClean="0"/>
            <a:t>(which is the benchmark price)</a:t>
          </a:r>
          <a:endParaRPr lang="en-US" sz="16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16BF0C17-97FF-4782-B99D-E2D61CCA1B91}">
      <dgm:prSet phldrT="[Text]" custT="1"/>
      <dgm:spPr/>
      <dgm:t>
        <a:bodyPr/>
        <a:lstStyle/>
        <a:p>
          <a:endParaRPr lang="en-US" sz="1600" dirty="0"/>
        </a:p>
      </dgm:t>
    </dgm:pt>
    <dgm:pt modelId="{3CADB9FF-9F81-4933-897A-43599B99B334}" type="parTrans" cxnId="{5A3258B5-526E-4789-84D0-B060C760DB39}">
      <dgm:prSet/>
      <dgm:spPr/>
      <dgm:t>
        <a:bodyPr/>
        <a:lstStyle/>
        <a:p>
          <a:endParaRPr lang="en-US"/>
        </a:p>
      </dgm:t>
    </dgm:pt>
    <dgm:pt modelId="{DCE3A5D7-FFFB-4E58-9DAA-2EB81D0BD6AA}" type="sibTrans" cxnId="{5A3258B5-526E-4789-84D0-B060C760DB39}">
      <dgm:prSet/>
      <dgm:spPr/>
      <dgm:t>
        <a:bodyPr/>
        <a:lstStyle/>
        <a:p>
          <a:endParaRPr lang="en-US"/>
        </a:p>
      </dgm:t>
    </dgm:pt>
    <dgm:pt modelId="{38CC9FD5-1C80-4ACC-8C60-347497C7B5B2}">
      <dgm:prSet phldrT="[Text]" custT="1"/>
      <dgm:spPr/>
      <dgm:t>
        <a:bodyPr/>
        <a:lstStyle/>
        <a:p>
          <a:r>
            <a:rPr lang="en-US" sz="1600" dirty="0" smtClean="0"/>
            <a:t>Closing price is $550</a:t>
          </a:r>
          <a:endParaRPr lang="en-US" sz="1600" dirty="0"/>
        </a:p>
      </dgm:t>
    </dgm:pt>
    <dgm:pt modelId="{61020213-0395-4051-8EBE-A69F99B5D3CF}" type="parTrans" cxnId="{316DECF3-7915-4301-8F7D-F8284BB8EF70}">
      <dgm:prSet/>
      <dgm:spPr/>
      <dgm:t>
        <a:bodyPr/>
        <a:lstStyle/>
        <a:p>
          <a:endParaRPr lang="en-US"/>
        </a:p>
      </dgm:t>
    </dgm:pt>
    <dgm:pt modelId="{AE2481E3-AA23-4CA2-A357-5D744D6595AC}" type="sibTrans" cxnId="{316DECF3-7915-4301-8F7D-F8284BB8EF70}">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2604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CA195992-DCAE-4045-A779-3FCA6F741729}" type="presOf" srcId="{F2B15B1D-B4E4-4130-826B-F360B9DA818B}" destId="{ADD4B9CB-50A2-4F21-8681-E748ECD76EDF}" srcOrd="0" destOrd="0" presId="urn:microsoft.com/office/officeart/2005/8/layout/chevron2"/>
    <dgm:cxn modelId="{5A3258B5-526E-4789-84D0-B060C760DB39}" srcId="{CC214645-443F-4EA5-B605-CACE39F25428}" destId="{16BF0C17-97FF-4782-B99D-E2D61CCA1B91}" srcOrd="2" destOrd="0" parTransId="{3CADB9FF-9F81-4933-897A-43599B99B334}" sibTransId="{DCE3A5D7-FFFB-4E58-9DAA-2EB81D0BD6AA}"/>
    <dgm:cxn modelId="{D88D2C87-377A-40C1-8EAB-76C5A4375766}" type="presOf" srcId="{CC214645-443F-4EA5-B605-CACE39F25428}" destId="{6A7A0FF8-8631-44B7-A66F-BC11E5283850}" srcOrd="0" destOrd="0"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AE8931DE-7FF7-41D0-8D22-ED5B2C2033F9}" srcId="{614A67F1-CA88-427F-8936-4A4B14026BF1}" destId="{F2B15B1D-B4E4-4130-826B-F360B9DA818B}" srcOrd="1" destOrd="0" parTransId="{FB6D7466-3BDE-4386-A918-0125203F8D9D}" sibTransId="{A8588598-E57F-4D15-8798-89CCBE845375}"/>
    <dgm:cxn modelId="{195D17BB-DBF1-4A2D-915F-47FC7D904B01}" type="presOf" srcId="{BF022705-1F17-4D1A-A1F2-1DCD5E29436E}" destId="{603636BE-C6D6-4D23-AC1F-B3C028FAD1A9}" srcOrd="0" destOrd="0" presId="urn:microsoft.com/office/officeart/2005/8/layout/chevron2"/>
    <dgm:cxn modelId="{803CDD4E-761D-4C67-B4F4-B7DEB1543E79}" type="presOf" srcId="{614A67F1-CA88-427F-8936-4A4B14026BF1}" destId="{255F3F10-A148-4414-9302-4D615D3B0462}" srcOrd="0" destOrd="0" presId="urn:microsoft.com/office/officeart/2005/8/layout/chevron2"/>
    <dgm:cxn modelId="{95D8F394-C213-469F-AA8B-1427535A86CA}" type="presOf" srcId="{29DAD371-3D77-4A80-B009-B2A8182DC77E}" destId="{16B6CA9F-190D-4B84-A54C-DFA35B5EFC7F}" srcOrd="0" destOrd="0" presId="urn:microsoft.com/office/officeart/2005/8/layout/chevron2"/>
    <dgm:cxn modelId="{C3BDD026-0C15-4CCF-BC4A-0E5CD72AF640}" type="presOf" srcId="{16BF0C17-97FF-4782-B99D-E2D61CCA1B91}" destId="{6A7A0FF8-8631-44B7-A66F-BC11E5283850}" srcOrd="0" destOrd="3" presId="urn:microsoft.com/office/officeart/2005/8/layout/chevron2"/>
    <dgm:cxn modelId="{CB87C175-88AA-4866-9900-AF9A20997B1B}" type="presOf" srcId="{38CC9FD5-1C80-4ACC-8C60-347497C7B5B2}" destId="{6A7A0FF8-8631-44B7-A66F-BC11E5283850}" srcOrd="0" destOrd="2"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71014371-4FAE-4217-ACB6-BFCDC073E4B6}" type="presOf" srcId="{9EDE9FC8-D565-4B9B-9090-489571158814}" destId="{6A7A0FF8-8631-44B7-A66F-BC11E5283850}" srcOrd="0" destOrd="1" presId="urn:microsoft.com/office/officeart/2005/8/layout/chevron2"/>
    <dgm:cxn modelId="{5A04EEDA-3130-4DB3-9847-EB7629902E3D}" type="presOf" srcId="{900AD8F5-E6EE-4312-8773-2FCA9B046211}" destId="{320A2523-2723-4357-AB27-501B1CA61E5A}" srcOrd="0" destOrd="0" presId="urn:microsoft.com/office/officeart/2005/8/layout/chevron2"/>
    <dgm:cxn modelId="{A890D96F-3810-4869-887C-DEFBA2FB1C64}" type="presOf" srcId="{F9154281-255C-4D8E-B5A7-EFCEFC6CC51E}" destId="{F56B736E-DB50-4888-82BA-84A7599A49D5}" srcOrd="0" destOrd="0"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740FD21B-7718-4A7E-8351-FBE8465E20F7}" type="presOf" srcId="{2598188D-1E40-4F03-93BC-400C26939A76}" destId="{16B6CA9F-190D-4B84-A54C-DFA35B5EFC7F}" srcOrd="0" destOrd="1" presId="urn:microsoft.com/office/officeart/2005/8/layout/chevron2"/>
    <dgm:cxn modelId="{316DECF3-7915-4301-8F7D-F8284BB8EF70}" srcId="{CC214645-443F-4EA5-B605-CACE39F25428}" destId="{38CC9FD5-1C80-4ACC-8C60-347497C7B5B2}" srcOrd="1" destOrd="0" parTransId="{61020213-0395-4051-8EBE-A69F99B5D3CF}" sibTransId="{AE2481E3-AA23-4CA2-A357-5D744D6595AC}"/>
    <dgm:cxn modelId="{3244424D-E5C8-4F95-8878-CD2570E89A9C}" srcId="{F9154281-255C-4D8E-B5A7-EFCEFC6CC51E}" destId="{900AD8F5-E6EE-4312-8773-2FCA9B046211}" srcOrd="0" destOrd="0" parTransId="{A263DBD4-98C2-41B6-B731-F12035C78E2E}" sibTransId="{B085BEAF-271A-4C99-BA69-500242369E5C}"/>
    <dgm:cxn modelId="{50169E43-4A8A-4F86-8D5C-8F7C32018470}" type="presParOf" srcId="{255F3F10-A148-4414-9302-4D615D3B0462}" destId="{14CB4EA2-8031-4C74-ACF9-919244A4B3BC}" srcOrd="0" destOrd="0" presId="urn:microsoft.com/office/officeart/2005/8/layout/chevron2"/>
    <dgm:cxn modelId="{48F826F8-5308-46A6-863D-ABE9B6393AD5}" type="presParOf" srcId="{14CB4EA2-8031-4C74-ACF9-919244A4B3BC}" destId="{603636BE-C6D6-4D23-AC1F-B3C028FAD1A9}" srcOrd="0" destOrd="0" presId="urn:microsoft.com/office/officeart/2005/8/layout/chevron2"/>
    <dgm:cxn modelId="{4F2C0061-5FF8-4607-A433-1C3F1E9DAD68}" type="presParOf" srcId="{14CB4EA2-8031-4C74-ACF9-919244A4B3BC}" destId="{16B6CA9F-190D-4B84-A54C-DFA35B5EFC7F}" srcOrd="1" destOrd="0" presId="urn:microsoft.com/office/officeart/2005/8/layout/chevron2"/>
    <dgm:cxn modelId="{52839A3F-DB54-4EA2-B162-99E78B200F8F}" type="presParOf" srcId="{255F3F10-A148-4414-9302-4D615D3B0462}" destId="{EBED9A2A-8121-4B7A-9106-FEBC44589A53}" srcOrd="1" destOrd="0" presId="urn:microsoft.com/office/officeart/2005/8/layout/chevron2"/>
    <dgm:cxn modelId="{A95DC006-31D0-4CA0-AC59-08D6F94BD2DE}" type="presParOf" srcId="{255F3F10-A148-4414-9302-4D615D3B0462}" destId="{01421BE7-ACD5-4CE7-B9B0-FFF38519C7F7}" srcOrd="2" destOrd="0" presId="urn:microsoft.com/office/officeart/2005/8/layout/chevron2"/>
    <dgm:cxn modelId="{67903ECA-EFDD-442B-82D0-FEFA5F82519D}" type="presParOf" srcId="{01421BE7-ACD5-4CE7-B9B0-FFF38519C7F7}" destId="{ADD4B9CB-50A2-4F21-8681-E748ECD76EDF}" srcOrd="0" destOrd="0" presId="urn:microsoft.com/office/officeart/2005/8/layout/chevron2"/>
    <dgm:cxn modelId="{E2DC6B93-7258-4F96-9B26-D8804146FE68}" type="presParOf" srcId="{01421BE7-ACD5-4CE7-B9B0-FFF38519C7F7}" destId="{6A7A0FF8-8631-44B7-A66F-BC11E5283850}" srcOrd="1" destOrd="0" presId="urn:microsoft.com/office/officeart/2005/8/layout/chevron2"/>
    <dgm:cxn modelId="{3A281589-1137-4F03-B142-1F3790CC3DFB}" type="presParOf" srcId="{255F3F10-A148-4414-9302-4D615D3B0462}" destId="{939629BF-6AD8-4731-B1AF-8F51C74B451E}" srcOrd="3" destOrd="0" presId="urn:microsoft.com/office/officeart/2005/8/layout/chevron2"/>
    <dgm:cxn modelId="{6F5E8C25-7260-475F-9D92-CB1A5BC2C114}" type="presParOf" srcId="{255F3F10-A148-4414-9302-4D615D3B0462}" destId="{F8740507-25AF-4923-B957-82443EF88CF0}" srcOrd="4" destOrd="0" presId="urn:microsoft.com/office/officeart/2005/8/layout/chevron2"/>
    <dgm:cxn modelId="{17FED4DE-BAA9-4954-8842-65006A8246FA}" type="presParOf" srcId="{F8740507-25AF-4923-B957-82443EF88CF0}" destId="{F56B736E-DB50-4888-82BA-84A7599A49D5}" srcOrd="0" destOrd="0" presId="urn:microsoft.com/office/officeart/2005/8/layout/chevron2"/>
    <dgm:cxn modelId="{69983D77-CF45-4116-8F32-56015293A129}"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400" b="1" dirty="0" smtClean="0">
              <a:solidFill>
                <a:srgbClr val="0070C0"/>
              </a:solidFill>
            </a:rPr>
            <a:t>Pre-trade portion: </a:t>
          </a:r>
          <a:r>
            <a:rPr lang="en-US" sz="1400" dirty="0" smtClean="0"/>
            <a:t>execute </a:t>
          </a:r>
          <a:r>
            <a:rPr lang="en-US" sz="1400" b="1" dirty="0" smtClean="0">
              <a:solidFill>
                <a:srgbClr val="0070C0"/>
              </a:solidFill>
            </a:rPr>
            <a:t>20%</a:t>
          </a:r>
          <a:r>
            <a:rPr lang="en-US" sz="1400" dirty="0" smtClean="0"/>
            <a:t> of the order</a:t>
          </a:r>
          <a:endParaRPr lang="en-US" sz="14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400" b="1" dirty="0" smtClean="0">
              <a:solidFill>
                <a:srgbClr val="0070C0"/>
              </a:solidFill>
            </a:rPr>
            <a:t>On-close portion</a:t>
          </a:r>
          <a:r>
            <a:rPr lang="en-US" sz="1400" dirty="0" smtClean="0"/>
            <a:t>: execution </a:t>
          </a:r>
          <a:r>
            <a:rPr lang="en-US" sz="1400" b="1" dirty="0" smtClean="0">
              <a:solidFill>
                <a:srgbClr val="0070C0"/>
              </a:solidFill>
            </a:rPr>
            <a:t>80%</a:t>
          </a:r>
          <a:r>
            <a:rPr lang="en-US" sz="1400" dirty="0" smtClean="0"/>
            <a:t> of the order</a:t>
          </a:r>
          <a:endParaRPr lang="en-US" sz="1400" dirty="0"/>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400" dirty="0" smtClean="0"/>
            <a:t>The overall executed price is 548.6 x 0.2 + 550 x 0.8 = 549.72</a:t>
          </a:r>
          <a:endParaRPr lang="en-US" sz="14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F36FD751-A374-4DBD-B603-38630FD84CAB}">
      <dgm:prSet phldrT="[Text]" custT="1"/>
      <dgm:spPr/>
      <dgm:t>
        <a:bodyPr/>
        <a:lstStyle/>
        <a:p>
          <a:r>
            <a:rPr lang="en-US" sz="1400" dirty="0" smtClean="0"/>
            <a:t>Buy the remaining HK$2.24B (2.8B x 0.8) of </a:t>
          </a:r>
          <a:r>
            <a:rPr lang="en-US" sz="1400" dirty="0" err="1" smtClean="0"/>
            <a:t>Tencent</a:t>
          </a:r>
          <a:r>
            <a:rPr lang="en-US" sz="1400" dirty="0" smtClean="0"/>
            <a:t> in closing auction</a:t>
          </a:r>
          <a:endParaRPr lang="en-US" sz="1400" dirty="0"/>
        </a:p>
      </dgm:t>
    </dgm:pt>
    <dgm:pt modelId="{B4E9B863-165F-4B8C-BF03-1B3A7A33E943}" type="parTrans" cxnId="{853E6390-6704-4BDA-894A-C5C4B46D3255}">
      <dgm:prSet/>
      <dgm:spPr/>
      <dgm:t>
        <a:bodyPr/>
        <a:lstStyle/>
        <a:p>
          <a:endParaRPr lang="en-US"/>
        </a:p>
      </dgm:t>
    </dgm:pt>
    <dgm:pt modelId="{B92A3618-9B06-4323-B83B-3D9E92D2A8D0}" type="sibTrans" cxnId="{853E6390-6704-4BDA-894A-C5C4B46D3255}">
      <dgm:prSet/>
      <dgm:spPr/>
      <dgm:t>
        <a:bodyPr/>
        <a:lstStyle/>
        <a:p>
          <a:endParaRPr lang="en-US"/>
        </a:p>
      </dgm:t>
    </dgm:pt>
    <dgm:pt modelId="{80A44884-B2E4-410A-917A-A6BD61325A95}">
      <dgm:prSet phldrT="[Text]" custT="1"/>
      <dgm:spPr/>
      <dgm:t>
        <a:bodyPr/>
        <a:lstStyle/>
        <a:p>
          <a:r>
            <a:rPr lang="en-US" sz="1400" dirty="0" smtClean="0"/>
            <a:t>Buy HK$560M (2.8B x 0.2) of </a:t>
          </a:r>
          <a:r>
            <a:rPr lang="en-US" sz="1400" dirty="0" err="1" smtClean="0"/>
            <a:t>Tencent</a:t>
          </a:r>
          <a:r>
            <a:rPr lang="en-US" sz="1400" dirty="0" smtClean="0"/>
            <a:t> from </a:t>
          </a:r>
          <a:r>
            <a:rPr lang="en-US" sz="1400" b="1" u="sng" dirty="0" smtClean="0">
              <a:solidFill>
                <a:srgbClr val="0070C0"/>
              </a:solidFill>
            </a:rPr>
            <a:t>3pm to 4pm</a:t>
          </a:r>
          <a:endParaRPr lang="en-US" sz="1400" b="1" u="sng" dirty="0">
            <a:solidFill>
              <a:srgbClr val="0070C0"/>
            </a:solidFill>
          </a:endParaRPr>
        </a:p>
      </dgm:t>
    </dgm:pt>
    <dgm:pt modelId="{8501B9F5-D488-4377-AB54-0F688A6C1792}" type="parTrans" cxnId="{C39C2E28-178E-4ECB-B25B-00D4B83B03B5}">
      <dgm:prSet/>
      <dgm:spPr/>
      <dgm:t>
        <a:bodyPr/>
        <a:lstStyle/>
        <a:p>
          <a:endParaRPr lang="en-US"/>
        </a:p>
      </dgm:t>
    </dgm:pt>
    <dgm:pt modelId="{2E6A0DCB-FAD2-4664-930A-85D2546C3555}" type="sibTrans" cxnId="{C39C2E28-178E-4ECB-B25B-00D4B83B03B5}">
      <dgm:prSet/>
      <dgm:spPr/>
      <dgm:t>
        <a:bodyPr/>
        <a:lstStyle/>
        <a:p>
          <a:endParaRPr lang="en-US"/>
        </a:p>
      </dgm:t>
    </dgm:pt>
    <dgm:pt modelId="{F9B1FFF3-E303-4695-8C89-0881E61C71E4}">
      <dgm:prSet phldrT="[Text]" custT="1"/>
      <dgm:spPr/>
      <dgm:t>
        <a:bodyPr/>
        <a:lstStyle/>
        <a:p>
          <a:r>
            <a:rPr lang="en-US" sz="1400" dirty="0" smtClean="0"/>
            <a:t>Average executed price is $548.6 </a:t>
          </a:r>
          <a:endParaRPr lang="en-US" sz="1400" dirty="0"/>
        </a:p>
      </dgm:t>
    </dgm:pt>
    <dgm:pt modelId="{0C4A892F-97D4-44DF-BD5D-599E6156B420}" type="parTrans" cxnId="{E1962DAF-B7A9-4E84-9894-5000CDDBF46F}">
      <dgm:prSet/>
      <dgm:spPr/>
      <dgm:t>
        <a:bodyPr/>
        <a:lstStyle/>
        <a:p>
          <a:endParaRPr lang="en-US"/>
        </a:p>
      </dgm:t>
    </dgm:pt>
    <dgm:pt modelId="{4393EDD1-939F-4A16-9F14-5D2E581D6FC8}" type="sibTrans" cxnId="{E1962DAF-B7A9-4E84-9894-5000CDDBF46F}">
      <dgm:prSet/>
      <dgm:spPr/>
      <dgm:t>
        <a:bodyPr/>
        <a:lstStyle/>
        <a:p>
          <a:endParaRPr lang="en-US"/>
        </a:p>
      </dgm:t>
    </dgm:pt>
    <dgm:pt modelId="{7B5F13F2-6B46-4B37-99EF-D7D049699EDE}">
      <dgm:prSet phldrT="[Text]" custT="1"/>
      <dgm:spPr/>
      <dgm:t>
        <a:bodyPr/>
        <a:lstStyle/>
        <a:p>
          <a:r>
            <a:rPr lang="en-US" sz="1400" dirty="0" smtClean="0"/>
            <a:t>Closing price is $550</a:t>
          </a:r>
          <a:endParaRPr lang="en-US" sz="1400" dirty="0"/>
        </a:p>
      </dgm:t>
    </dgm:pt>
    <dgm:pt modelId="{5BE4B3CA-319C-4B13-8366-AF214908BA1B}" type="parTrans" cxnId="{DA80AC7C-8E0E-4B3F-80C7-262E90F829DF}">
      <dgm:prSet/>
      <dgm:spPr/>
      <dgm:t>
        <a:bodyPr/>
        <a:lstStyle/>
        <a:p>
          <a:endParaRPr lang="en-US"/>
        </a:p>
      </dgm:t>
    </dgm:pt>
    <dgm:pt modelId="{3AF6A18C-6D23-46A1-9BF9-FA1C3E6F8E78}" type="sibTrans" cxnId="{DA80AC7C-8E0E-4B3F-80C7-262E90F829DF}">
      <dgm:prSet/>
      <dgm:spPr/>
      <dgm:t>
        <a:bodyPr/>
        <a:lstStyle/>
        <a:p>
          <a:endParaRPr lang="en-US"/>
        </a:p>
      </dgm:t>
    </dgm:pt>
    <dgm:pt modelId="{2E7A4C59-674B-49D8-A9B1-3D7D513FA6A5}">
      <dgm:prSet phldrT="[Text]" custT="1"/>
      <dgm:spPr/>
      <dgm:t>
        <a:bodyPr/>
        <a:lstStyle/>
        <a:p>
          <a:r>
            <a:rPr lang="en-US" sz="1400" dirty="0" smtClean="0"/>
            <a:t>549.72 is better than the closing price of 550 by 0.28 (0.05%)</a:t>
          </a:r>
          <a:endParaRPr lang="en-US" sz="1400" dirty="0"/>
        </a:p>
      </dgm:t>
    </dgm:pt>
    <dgm:pt modelId="{9BC082CB-534A-4C81-9DC2-FBEB77DD572B}" type="parTrans" cxnId="{145897FD-E4F1-4A74-A590-04FD4DDBF785}">
      <dgm:prSet/>
      <dgm:spPr/>
      <dgm:t>
        <a:bodyPr/>
        <a:lstStyle/>
        <a:p>
          <a:endParaRPr lang="en-US"/>
        </a:p>
      </dgm:t>
    </dgm:pt>
    <dgm:pt modelId="{A3C303C9-2F38-47CF-A744-2E9CF917B69D}" type="sibTrans" cxnId="{145897FD-E4F1-4A74-A590-04FD4DDBF785}">
      <dgm:prSet/>
      <dgm:spPr/>
      <dgm:t>
        <a:bodyPr/>
        <a:lstStyle/>
        <a:p>
          <a:endParaRPr lang="en-US"/>
        </a:p>
      </dgm:t>
    </dgm:pt>
    <dgm:pt modelId="{7A44CD53-655E-421D-BAAD-8997EC1B63F2}">
      <dgm:prSet phldrT="[Text]" custT="1"/>
      <dgm:spPr/>
      <dgm:t>
        <a:bodyPr/>
        <a:lstStyle/>
        <a:p>
          <a:r>
            <a:rPr lang="en-US" sz="1400" dirty="0" smtClean="0"/>
            <a:t>This earns 0.05% x 2.8B = </a:t>
          </a:r>
          <a:r>
            <a:rPr lang="en-US" sz="1400" b="1" u="sng" dirty="0" smtClean="0">
              <a:solidFill>
                <a:srgbClr val="0070C0"/>
              </a:solidFill>
            </a:rPr>
            <a:t>$1.425M</a:t>
          </a:r>
          <a:endParaRPr lang="en-US" sz="1400" b="1" u="sng" dirty="0">
            <a:solidFill>
              <a:srgbClr val="0070C0"/>
            </a:solidFill>
          </a:endParaRPr>
        </a:p>
      </dgm:t>
    </dgm:pt>
    <dgm:pt modelId="{B3A1F085-B305-4EE6-B50F-531BFDBB0C0C}" type="parTrans" cxnId="{640ABF27-D0FB-47D9-85C0-BAFBC56C6656}">
      <dgm:prSet/>
      <dgm:spPr/>
      <dgm:t>
        <a:bodyPr/>
        <a:lstStyle/>
        <a:p>
          <a:endParaRPr lang="en-US"/>
        </a:p>
      </dgm:t>
    </dgm:pt>
    <dgm:pt modelId="{4FAC4460-B81C-4E53-A604-9D17E8DAD6D1}" type="sibTrans" cxnId="{640ABF27-D0FB-47D9-85C0-BAFBC56C6656}">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ScaleY="126599"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4982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7986FD4F-AC50-419E-9717-547DCFDF8854}" type="presOf" srcId="{29DAD371-3D77-4A80-B009-B2A8182DC77E}" destId="{16B6CA9F-190D-4B84-A54C-DFA35B5EFC7F}" srcOrd="0" destOrd="0" presId="urn:microsoft.com/office/officeart/2005/8/layout/chevron2"/>
    <dgm:cxn modelId="{C39C2E28-178E-4ECB-B25B-00D4B83B03B5}" srcId="{29DAD371-3D77-4A80-B009-B2A8182DC77E}" destId="{80A44884-B2E4-410A-917A-A6BD61325A95}" srcOrd="1" destOrd="0" parTransId="{8501B9F5-D488-4377-AB54-0F688A6C1792}" sibTransId="{2E6A0DCB-FAD2-4664-930A-85D2546C3555}"/>
    <dgm:cxn modelId="{A514D827-EC4A-48E6-81F0-E58DDDAA42FB}" type="presOf" srcId="{2E7A4C59-674B-49D8-A9B1-3D7D513FA6A5}" destId="{320A2523-2723-4357-AB27-501B1CA61E5A}" srcOrd="0" destOrd="1" presId="urn:microsoft.com/office/officeart/2005/8/layout/chevron2"/>
    <dgm:cxn modelId="{E1962DAF-B7A9-4E84-9894-5000CDDBF46F}" srcId="{29DAD371-3D77-4A80-B009-B2A8182DC77E}" destId="{F9B1FFF3-E303-4695-8C89-0881E61C71E4}" srcOrd="2" destOrd="0" parTransId="{0C4A892F-97D4-44DF-BD5D-599E6156B420}" sibTransId="{4393EDD1-939F-4A16-9F14-5D2E581D6FC8}"/>
    <dgm:cxn modelId="{505B73A7-6545-4DD6-B38E-DF0284AB24D7}" srcId="{CC214645-443F-4EA5-B605-CACE39F25428}" destId="{9EDE9FC8-D565-4B9B-9090-489571158814}" srcOrd="0" destOrd="0" parTransId="{2D25F017-A151-496F-8434-F74182F2567C}" sibTransId="{EE7F9A17-CEEC-4198-962D-2BA6D5610984}"/>
    <dgm:cxn modelId="{7F44AF9A-C46D-4D41-BDB6-072E0805E684}" type="presOf" srcId="{7A44CD53-655E-421D-BAAD-8997EC1B63F2}" destId="{320A2523-2723-4357-AB27-501B1CA61E5A}" srcOrd="0" destOrd="2" presId="urn:microsoft.com/office/officeart/2005/8/layout/chevron2"/>
    <dgm:cxn modelId="{EFA4CA77-7976-4DD6-9902-562DA8E84D9E}" type="presOf" srcId="{CC214645-443F-4EA5-B605-CACE39F25428}" destId="{6A7A0FF8-8631-44B7-A66F-BC11E5283850}" srcOrd="0" destOrd="0" presId="urn:microsoft.com/office/officeart/2005/8/layout/chevron2"/>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DA80AC7C-8E0E-4B3F-80C7-262E90F829DF}" srcId="{CC214645-443F-4EA5-B605-CACE39F25428}" destId="{7B5F13F2-6B46-4B37-99EF-D7D049699EDE}" srcOrd="2" destOrd="0" parTransId="{5BE4B3CA-319C-4B13-8366-AF214908BA1B}" sibTransId="{3AF6A18C-6D23-46A1-9BF9-FA1C3E6F8E78}"/>
    <dgm:cxn modelId="{AE8931DE-7FF7-41D0-8D22-ED5B2C2033F9}" srcId="{614A67F1-CA88-427F-8936-4A4B14026BF1}" destId="{F2B15B1D-B4E4-4130-826B-F360B9DA818B}" srcOrd="1" destOrd="0" parTransId="{FB6D7466-3BDE-4386-A918-0125203F8D9D}" sibTransId="{A8588598-E57F-4D15-8798-89CCBE845375}"/>
    <dgm:cxn modelId="{3225BDA9-F99B-4309-9385-13FE365E66C1}" type="presOf" srcId="{BF022705-1F17-4D1A-A1F2-1DCD5E29436E}" destId="{603636BE-C6D6-4D23-AC1F-B3C028FAD1A9}" srcOrd="0" destOrd="0" presId="urn:microsoft.com/office/officeart/2005/8/layout/chevron2"/>
    <dgm:cxn modelId="{145897FD-E4F1-4A74-A590-04FD4DDBF785}" srcId="{F9154281-255C-4D8E-B5A7-EFCEFC6CC51E}" destId="{2E7A4C59-674B-49D8-A9B1-3D7D513FA6A5}" srcOrd="1" destOrd="0" parTransId="{9BC082CB-534A-4C81-9DC2-FBEB77DD572B}" sibTransId="{A3C303C9-2F38-47CF-A744-2E9CF917B69D}"/>
    <dgm:cxn modelId="{640ABF27-D0FB-47D9-85C0-BAFBC56C6656}" srcId="{F9154281-255C-4D8E-B5A7-EFCEFC6CC51E}" destId="{7A44CD53-655E-421D-BAAD-8997EC1B63F2}" srcOrd="2" destOrd="0" parTransId="{B3A1F085-B305-4EE6-B50F-531BFDBB0C0C}" sibTransId="{4FAC4460-B81C-4E53-A604-9D17E8DAD6D1}"/>
    <dgm:cxn modelId="{68909D72-0563-4568-BB99-D752715B12CF}" type="presOf" srcId="{900AD8F5-E6EE-4312-8773-2FCA9B046211}" destId="{320A2523-2723-4357-AB27-501B1CA61E5A}" srcOrd="0" destOrd="0" presId="urn:microsoft.com/office/officeart/2005/8/layout/chevron2"/>
    <dgm:cxn modelId="{93B796CC-9EB3-407D-B8CF-7504E437DA36}" type="presOf" srcId="{F9B1FFF3-E303-4695-8C89-0881E61C71E4}" destId="{16B6CA9F-190D-4B84-A54C-DFA35B5EFC7F}" srcOrd="0" destOrd="3" presId="urn:microsoft.com/office/officeart/2005/8/layout/chevron2"/>
    <dgm:cxn modelId="{48337415-4584-4D41-96B9-12B98A7B7AF4}" type="presOf" srcId="{7B5F13F2-6B46-4B37-99EF-D7D049699EDE}" destId="{6A7A0FF8-8631-44B7-A66F-BC11E5283850}" srcOrd="0" destOrd="3"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FF8AD381-B143-494E-A463-E376F4EBE739}" type="presOf" srcId="{F36FD751-A374-4DBD-B603-38630FD84CAB}" destId="{6A7A0FF8-8631-44B7-A66F-BC11E5283850}" srcOrd="0" destOrd="2"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A917DBDD-0E74-4775-9437-284E125A3DF9}" type="presOf" srcId="{9EDE9FC8-D565-4B9B-9090-489571158814}" destId="{6A7A0FF8-8631-44B7-A66F-BC11E5283850}" srcOrd="0" destOrd="1" presId="urn:microsoft.com/office/officeart/2005/8/layout/chevron2"/>
    <dgm:cxn modelId="{04ADBBD8-D4A5-47DE-AE11-5E2CAE5CB769}" srcId="{29DAD371-3D77-4A80-B009-B2A8182DC77E}" destId="{2598188D-1E40-4F03-93BC-400C26939A76}" srcOrd="0" destOrd="0" parTransId="{06460C9B-6EFD-4F0A-AD9E-31A47C098F2E}" sibTransId="{63EF5CC5-1234-4D97-815B-6EDD64FBD56D}"/>
    <dgm:cxn modelId="{F63B3339-6AD3-411C-8E9B-115138B62B57}" type="presOf" srcId="{80A44884-B2E4-410A-917A-A6BD61325A95}" destId="{16B6CA9F-190D-4B84-A54C-DFA35B5EFC7F}" srcOrd="0" destOrd="2" presId="urn:microsoft.com/office/officeart/2005/8/layout/chevron2"/>
    <dgm:cxn modelId="{779F3540-DF83-4BAD-8F7E-DA43758DDAB7}" type="presOf" srcId="{F2B15B1D-B4E4-4130-826B-F360B9DA818B}" destId="{ADD4B9CB-50A2-4F21-8681-E748ECD76EDF}" srcOrd="0" destOrd="0" presId="urn:microsoft.com/office/officeart/2005/8/layout/chevron2"/>
    <dgm:cxn modelId="{3244424D-E5C8-4F95-8878-CD2570E89A9C}" srcId="{F9154281-255C-4D8E-B5A7-EFCEFC6CC51E}" destId="{900AD8F5-E6EE-4312-8773-2FCA9B046211}" srcOrd="0" destOrd="0" parTransId="{A263DBD4-98C2-41B6-B731-F12035C78E2E}" sibTransId="{B085BEAF-271A-4C99-BA69-500242369E5C}"/>
    <dgm:cxn modelId="{853E6390-6704-4BDA-894A-C5C4B46D3255}" srcId="{CC214645-443F-4EA5-B605-CACE39F25428}" destId="{F36FD751-A374-4DBD-B603-38630FD84CAB}" srcOrd="1" destOrd="0" parTransId="{B4E9B863-165F-4B8C-BF03-1B3A7A33E943}" sibTransId="{B92A3618-9B06-4323-B83B-3D9E92D2A8D0}"/>
    <dgm:cxn modelId="{D7828CB5-EDC2-4378-8250-5ACBE7906DD2}" type="presOf" srcId="{614A67F1-CA88-427F-8936-4A4B14026BF1}" destId="{255F3F10-A148-4414-9302-4D615D3B0462}" srcOrd="0" destOrd="0" presId="urn:microsoft.com/office/officeart/2005/8/layout/chevron2"/>
    <dgm:cxn modelId="{CA4E3649-7DC9-49D8-95FD-06F7F7049F2E}" type="presOf" srcId="{2598188D-1E40-4F03-93BC-400C26939A76}" destId="{16B6CA9F-190D-4B84-A54C-DFA35B5EFC7F}" srcOrd="0" destOrd="1" presId="urn:microsoft.com/office/officeart/2005/8/layout/chevron2"/>
    <dgm:cxn modelId="{A34C03B7-2448-4780-A8E9-51473D22EACA}" type="presOf" srcId="{F9154281-255C-4D8E-B5A7-EFCEFC6CC51E}" destId="{F56B736E-DB50-4888-82BA-84A7599A49D5}" srcOrd="0" destOrd="0" presId="urn:microsoft.com/office/officeart/2005/8/layout/chevron2"/>
    <dgm:cxn modelId="{CD14B955-1702-4FB8-98C3-AA0C3F78C108}" type="presParOf" srcId="{255F3F10-A148-4414-9302-4D615D3B0462}" destId="{14CB4EA2-8031-4C74-ACF9-919244A4B3BC}" srcOrd="0" destOrd="0" presId="urn:microsoft.com/office/officeart/2005/8/layout/chevron2"/>
    <dgm:cxn modelId="{1B2905E5-4BC3-4B11-9B18-5580738FA5D0}" type="presParOf" srcId="{14CB4EA2-8031-4C74-ACF9-919244A4B3BC}" destId="{603636BE-C6D6-4D23-AC1F-B3C028FAD1A9}" srcOrd="0" destOrd="0" presId="urn:microsoft.com/office/officeart/2005/8/layout/chevron2"/>
    <dgm:cxn modelId="{D9C0E640-584A-48E7-BE6E-9705A868C01D}" type="presParOf" srcId="{14CB4EA2-8031-4C74-ACF9-919244A4B3BC}" destId="{16B6CA9F-190D-4B84-A54C-DFA35B5EFC7F}" srcOrd="1" destOrd="0" presId="urn:microsoft.com/office/officeart/2005/8/layout/chevron2"/>
    <dgm:cxn modelId="{2350C89B-EF97-4E2F-9A55-E7A011ADAEF8}" type="presParOf" srcId="{255F3F10-A148-4414-9302-4D615D3B0462}" destId="{EBED9A2A-8121-4B7A-9106-FEBC44589A53}" srcOrd="1" destOrd="0" presId="urn:microsoft.com/office/officeart/2005/8/layout/chevron2"/>
    <dgm:cxn modelId="{02EEAAF3-6D69-4639-B14A-E83ED5E99DC7}" type="presParOf" srcId="{255F3F10-A148-4414-9302-4D615D3B0462}" destId="{01421BE7-ACD5-4CE7-B9B0-FFF38519C7F7}" srcOrd="2" destOrd="0" presId="urn:microsoft.com/office/officeart/2005/8/layout/chevron2"/>
    <dgm:cxn modelId="{3FB937C4-D82F-4EB6-B173-756A1B4D5509}" type="presParOf" srcId="{01421BE7-ACD5-4CE7-B9B0-FFF38519C7F7}" destId="{ADD4B9CB-50A2-4F21-8681-E748ECD76EDF}" srcOrd="0" destOrd="0" presId="urn:microsoft.com/office/officeart/2005/8/layout/chevron2"/>
    <dgm:cxn modelId="{AD018A57-4613-4DEA-A49F-A6CDA058C9F6}" type="presParOf" srcId="{01421BE7-ACD5-4CE7-B9B0-FFF38519C7F7}" destId="{6A7A0FF8-8631-44B7-A66F-BC11E5283850}" srcOrd="1" destOrd="0" presId="urn:microsoft.com/office/officeart/2005/8/layout/chevron2"/>
    <dgm:cxn modelId="{8ADC0292-AA9C-467F-BF76-5084873B9792}" type="presParOf" srcId="{255F3F10-A148-4414-9302-4D615D3B0462}" destId="{939629BF-6AD8-4731-B1AF-8F51C74B451E}" srcOrd="3" destOrd="0" presId="urn:microsoft.com/office/officeart/2005/8/layout/chevron2"/>
    <dgm:cxn modelId="{B2D897D5-AB53-4FBB-9877-96A319CBB749}" type="presParOf" srcId="{255F3F10-A148-4414-9302-4D615D3B0462}" destId="{F8740507-25AF-4923-B957-82443EF88CF0}" srcOrd="4" destOrd="0" presId="urn:microsoft.com/office/officeart/2005/8/layout/chevron2"/>
    <dgm:cxn modelId="{AA210CA0-4496-463A-8ABA-5205874C0841}" type="presParOf" srcId="{F8740507-25AF-4923-B957-82443EF88CF0}" destId="{F56B736E-DB50-4888-82BA-84A7599A49D5}" srcOrd="0" destOrd="0" presId="urn:microsoft.com/office/officeart/2005/8/layout/chevron2"/>
    <dgm:cxn modelId="{3B749E9C-9D43-4A1B-ACF5-C9FDD34EA49F}"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75</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80</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81</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90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91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92</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93</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94</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117</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118</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124</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125</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the Web site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126</a:t>
            </a:fld>
            <a:endParaRPr lang="en-US"/>
          </a:p>
        </p:txBody>
      </p:sp>
    </p:spTree>
    <p:extLst>
      <p:ext uri="{BB962C8B-B14F-4D97-AF65-F5344CB8AC3E}">
        <p14:creationId xmlns:p14="http://schemas.microsoft.com/office/powerpoint/2010/main" val="15004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34</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48</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68</a:t>
            </a:fld>
            <a:endParaRPr lang="en-US"/>
          </a:p>
        </p:txBody>
      </p:sp>
    </p:spTree>
    <p:extLst>
      <p:ext uri="{BB962C8B-B14F-4D97-AF65-F5344CB8AC3E}">
        <p14:creationId xmlns:p14="http://schemas.microsoft.com/office/powerpoint/2010/main" val="4260936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www.hkex.com.hk/Services/Trading/Securities/Overview/Regulated-Short-Selling?sc_lang=en" TargetMode="External"/><Relationship Id="rId2" Type="http://schemas.openxmlformats.org/officeDocument/2006/relationships/hyperlink" Target="https://www.hkex.com.hk/Services/Trading/Securities/Securities-Lists/Designated-Securities-Eligible-for-Short-Selling?sc_lang=en" TargetMode="Externa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hyperlink" Target="https://www.velvetech.com/blog/fpga-in-high-frequency-trading/"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s://www.financemagnates.com/institutional-forex/execution/renaissance-technologies-aims-hft-using-atomic-clock/"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www.cyanspring.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6.jpeg"/><Relationship Id="rId5" Type="http://schemas.openxmlformats.org/officeDocument/2006/relationships/hyperlink" Target="https://drive.google.com/file/d/0B7EZ3G7XBcRJTlBiSnZHMWtqZlk/view?usp=sharing" TargetMode="External"/><Relationship Id="rId4" Type="http://schemas.openxmlformats.org/officeDocument/2006/relationships/hyperlink" Target="https://github.com/kenwkliu/ideas/blob/master/code/strategy.zi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wkliu_x@yahoo.com" TargetMode="External"/><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hyperlink" Target="https://www.linkedin.com/in/ken-liu-76b1157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www.datatact.com/hkuspace/teach.html"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www.hsi.com.hk/eng" TargetMode="External"/><Relationship Id="rId2" Type="http://schemas.openxmlformats.org/officeDocument/2006/relationships/hyperlink" Target="https://www.trahk.com.hk/eng/Fund/DownloadMonthlyHoldingFiles" TargetMode="External"/><Relationship Id="rId1" Type="http://schemas.openxmlformats.org/officeDocument/2006/relationships/slideLayout" Target="../slideLayouts/slideLayout7.xml"/><Relationship Id="rId4" Type="http://schemas.openxmlformats.org/officeDocument/2006/relationships/hyperlink" Target="https://www.hsi.com.hk/static/uploads/contents/en/products/is_update.xlsx"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hyperlink" Target="https://www.hkex.com.hk/-/media/HKEX-Market/Services/Trading/Securities/Overview/Trading-Mechanism/Trading-Mechanism-of-CAS-in-the-Securities-Market.pdf?la=en"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61.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9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StocksCorrelation.ipynb" TargetMode="External"/><Relationship Id="rId2" Type="http://schemas.openxmlformats.org/officeDocument/2006/relationships/image" Target="../media/image7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Trading Desk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082"/>
          <a:stretch/>
        </p:blipFill>
        <p:spPr bwMode="auto">
          <a:xfrm>
            <a:off x="428989" y="1700808"/>
            <a:ext cx="3604493" cy="2232248"/>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rot="1886886">
            <a:off x="2820332" y="4179017"/>
            <a:ext cx="1224136" cy="80672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Ref_image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010" y="3779769"/>
            <a:ext cx="4337062" cy="242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97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smtClean="0"/>
              <a:t>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a:t>
            </a:r>
            <a:r>
              <a:rPr lang="en-US" sz="1800" b="1" dirty="0" smtClean="0">
                <a:solidFill>
                  <a:srgbClr val="0070C0"/>
                </a:solidFill>
              </a:rPr>
              <a:t>undervalue/overvalue relation</a:t>
            </a:r>
            <a:r>
              <a:rPr lang="en-US" sz="1800" dirty="0" smtClean="0"/>
              <a:t> is </a:t>
            </a:r>
            <a:r>
              <a:rPr lang="en-US" sz="1800" dirty="0"/>
              <a:t>expressed as </a:t>
            </a:r>
            <a:r>
              <a:rPr lang="en-US" sz="1800" b="1" dirty="0">
                <a:solidFill>
                  <a:srgbClr val="0070C0"/>
                </a:solidFill>
              </a:rPr>
              <a:t>Buy/Sell </a:t>
            </a:r>
            <a:r>
              <a:rPr lang="en-US" sz="1800" b="1" dirty="0" smtClean="0">
                <a:solidFill>
                  <a:srgbClr val="0070C0"/>
                </a:solidFill>
              </a:rPr>
              <a:t>&lt;= Price Ratio </a:t>
            </a:r>
            <a:r>
              <a:rPr lang="en-US" sz="1800" dirty="0"/>
              <a:t>and execute only when Buy/Sell </a:t>
            </a:r>
            <a:r>
              <a:rPr lang="en-US" sz="1800" dirty="0" smtClean="0"/>
              <a:t>these two stocks </a:t>
            </a:r>
            <a:r>
              <a:rPr lang="en-US" sz="1800" dirty="0"/>
              <a:t>are within this price ratio</a:t>
            </a:r>
          </a:p>
          <a:p>
            <a:pPr>
              <a:buFont typeface="Arial" panose="020B0604020202020204" pitchFamily="34" charset="0"/>
              <a:buChar char="•"/>
            </a:pPr>
            <a:endParaRPr lang="en-US" sz="1800" b="1" dirty="0" smtClean="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smtClean="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048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Example</a:t>
            </a:r>
          </a:p>
          <a:p>
            <a:pPr>
              <a:buFont typeface="Arial" panose="020B0604020202020204" pitchFamily="34" charset="0"/>
              <a:buChar char="•"/>
            </a:pPr>
            <a:r>
              <a:rPr lang="en-US" sz="1600" dirty="0" smtClean="0"/>
              <a:t>When </a:t>
            </a:r>
            <a:r>
              <a:rPr lang="en-US" sz="1600" dirty="0" err="1" smtClean="0"/>
              <a:t>Tencent</a:t>
            </a:r>
            <a:r>
              <a:rPr lang="en-US" sz="1600" dirty="0" smtClean="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Switch from </a:t>
            </a:r>
            <a:r>
              <a:rPr lang="en-US" sz="1600" dirty="0" err="1" smtClean="0"/>
              <a:t>Tencent</a:t>
            </a:r>
            <a:r>
              <a:rPr lang="en-US" sz="1600" dirty="0" smtClean="0"/>
              <a:t> to Alibaba </a:t>
            </a:r>
            <a:r>
              <a:rPr lang="en-US" sz="1600" dirty="0" smtClean="0">
                <a:sym typeface="Wingdings" panose="05000000000000000000" pitchFamily="2" charset="2"/>
              </a:rPr>
              <a:t> </a:t>
            </a:r>
            <a:r>
              <a:rPr lang="en-US" sz="1600" dirty="0"/>
              <a:t>Buy Alibaba </a:t>
            </a:r>
            <a:r>
              <a:rPr lang="en-US" sz="1600" dirty="0" smtClean="0"/>
              <a:t>and Sell </a:t>
            </a:r>
            <a:r>
              <a:rPr lang="en-US" sz="1600" dirty="0" err="1"/>
              <a:t>Tencent</a:t>
            </a:r>
            <a:r>
              <a:rPr lang="en-US" sz="1600" dirty="0"/>
              <a:t> </a:t>
            </a:r>
            <a:r>
              <a:rPr lang="en-US" sz="1600" b="1" dirty="0" smtClean="0">
                <a:solidFill>
                  <a:srgbClr val="0070C0"/>
                </a:solidFill>
              </a:rPr>
              <a:t>Buy Alibaba /Sell </a:t>
            </a:r>
            <a:r>
              <a:rPr lang="en-US" sz="1600" b="1" dirty="0" err="1" smtClean="0">
                <a:solidFill>
                  <a:srgbClr val="0070C0"/>
                </a:solidFill>
              </a:rPr>
              <a:t>Tencent</a:t>
            </a:r>
            <a:r>
              <a:rPr lang="en-US" sz="1600" b="1" dirty="0" smtClean="0">
                <a:solidFill>
                  <a:srgbClr val="0070C0"/>
                </a:solidFill>
              </a:rPr>
              <a:t> &lt;= 0.5 (“Relative” Price Ratio)</a:t>
            </a:r>
            <a:endParaRPr lang="en-US" sz="1600" dirty="0"/>
          </a:p>
          <a:p>
            <a:endParaRPr lang="en-US" sz="1800" dirty="0" smtClean="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66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556792"/>
            <a:ext cx="828092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execution happens when the </a:t>
            </a:r>
            <a:r>
              <a:rPr lang="en-US" sz="1600" b="1" dirty="0" smtClean="0">
                <a:solidFill>
                  <a:srgbClr val="0070C0"/>
                </a:solidFill>
              </a:rPr>
              <a:t>specified price ratio is met</a:t>
            </a:r>
            <a:r>
              <a:rPr lang="en-US" sz="1600" dirty="0" smtClean="0"/>
              <a:t>. It is when the </a:t>
            </a:r>
            <a:r>
              <a:rPr lang="en-US" sz="1600" b="1" dirty="0" smtClean="0">
                <a:solidFill>
                  <a:srgbClr val="0070C0"/>
                </a:solidFill>
              </a:rPr>
              <a:t>immediate execution price </a:t>
            </a:r>
            <a:r>
              <a:rPr lang="en-US" sz="1600" dirty="0" smtClean="0"/>
              <a:t>(i.e. Buy on Ask and Sell on Bid) is within the ratio</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260116410"/>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gridCol w="1275255"/>
                <a:gridCol w="1409929"/>
                <a:gridCol w="1140581"/>
                <a:gridCol w="1667731"/>
              </a:tblGrid>
              <a:tr h="370840">
                <a:tc gridSpan="5">
                  <a:txBody>
                    <a:bodyPr/>
                    <a:lstStyle/>
                    <a:p>
                      <a:r>
                        <a:rPr lang="en-US" sz="1400" b="0" dirty="0" smtClean="0"/>
                        <a:t>Alibaba price </a:t>
                      </a:r>
                      <a:r>
                        <a:rPr lang="en-US" sz="1400" b="0" kern="1200" baseline="0" dirty="0" smtClean="0">
                          <a:solidFill>
                            <a:srgbClr val="FF0000"/>
                          </a:solidFill>
                          <a:latin typeface="+mn-lt"/>
                          <a:ea typeface="+mn-ea"/>
                          <a:cs typeface="+mn-cs"/>
                        </a:rPr>
                        <a:t>down </a:t>
                      </a:r>
                      <a:r>
                        <a:rPr lang="en-US" sz="1400" b="0" baseline="0" dirty="0" smtClean="0"/>
                        <a:t>and </a:t>
                      </a:r>
                      <a:r>
                        <a:rPr lang="en-US" sz="1400" b="0" baseline="0" dirty="0" err="1" smtClean="0"/>
                        <a:t>Tencent</a:t>
                      </a:r>
                      <a:r>
                        <a:rPr lang="en-US" sz="1400" b="0" baseline="0" dirty="0" smtClean="0"/>
                        <a:t> </a:t>
                      </a:r>
                      <a:r>
                        <a:rPr lang="en-US" sz="1400" b="0" kern="1200" baseline="0" dirty="0" smtClean="0">
                          <a:solidFill>
                            <a:srgbClr val="FF0000"/>
                          </a:solidFill>
                          <a:latin typeface="+mn-lt"/>
                          <a:ea typeface="+mn-ea"/>
                          <a:cs typeface="+mn-cs"/>
                        </a:rPr>
                        <a:t>up</a:t>
                      </a:r>
                    </a:p>
                    <a:p>
                      <a:r>
                        <a:rPr lang="en-US" sz="1400" b="0" dirty="0" smtClean="0"/>
                        <a:t>Buy</a:t>
                      </a:r>
                      <a:r>
                        <a:rPr lang="en-US" sz="1400" b="0" baseline="0" dirty="0" smtClean="0"/>
                        <a:t> @ Ask (200) and Sell @ Bid (400.2)</a:t>
                      </a:r>
                    </a:p>
                    <a:p>
                      <a:r>
                        <a:rPr lang="en-US" sz="1400" b="0" baseline="0" dirty="0" smtClean="0"/>
                        <a:t>Buy/Sell price ratio  = 200/400.2 = 0.49975 </a:t>
                      </a:r>
                    </a:p>
                    <a:p>
                      <a:r>
                        <a:rPr lang="en-US" sz="1400" b="0" baseline="0" dirty="0" smtClean="0"/>
                        <a:t>which is &lt;= 0.5 and </a:t>
                      </a:r>
                      <a:r>
                        <a:rPr lang="en-US" sz="1400" b="0" baseline="0" dirty="0" smtClean="0">
                          <a:solidFill>
                            <a:srgbClr val="FF0000"/>
                          </a:solidFill>
                        </a:rPr>
                        <a:t>start</a:t>
                      </a:r>
                      <a:r>
                        <a:rPr lang="en-US" sz="1400" b="0" baseline="0" dirty="0" smtClean="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199.9</a:t>
                      </a:r>
                      <a:endParaRPr lang="en-US" sz="1400" dirty="0"/>
                    </a:p>
                  </a:txBody>
                  <a:tcPr/>
                </a:tc>
                <a:tc>
                  <a:txBody>
                    <a:bodyPr/>
                    <a:lstStyle/>
                    <a:p>
                      <a:r>
                        <a:rPr lang="en-US" sz="1400" dirty="0" smtClean="0">
                          <a:solidFill>
                            <a:srgbClr val="FF0000"/>
                          </a:solidFill>
                        </a:rPr>
                        <a:t>200</a:t>
                      </a:r>
                      <a:endParaRPr lang="en-US" sz="1400" dirty="0">
                        <a:solidFill>
                          <a:srgbClr val="FF0000"/>
                        </a:solidFill>
                      </a:endParaRPr>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72224878"/>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gridCol w="1317297"/>
                <a:gridCol w="1317297"/>
                <a:gridCol w="1317297"/>
                <a:gridCol w="1499566"/>
              </a:tblGrid>
              <a:tr h="370840">
                <a:tc gridSpan="5">
                  <a:txBody>
                    <a:bodyPr/>
                    <a:lstStyle/>
                    <a:p>
                      <a:r>
                        <a:rPr lang="en-US" sz="1400" b="0" dirty="0" smtClean="0"/>
                        <a:t>Objective: Buy Alibaba / Sell </a:t>
                      </a:r>
                      <a:r>
                        <a:rPr lang="en-US" sz="1400" b="0" dirty="0" err="1" smtClean="0"/>
                        <a:t>Tencent</a:t>
                      </a:r>
                      <a:r>
                        <a:rPr lang="en-US" sz="1400" b="0" dirty="0" smtClean="0"/>
                        <a:t> &lt;= 0.5</a:t>
                      </a:r>
                    </a:p>
                    <a:p>
                      <a:r>
                        <a:rPr lang="en-US" sz="1400" b="0" dirty="0" smtClean="0"/>
                        <a:t>Buy</a:t>
                      </a:r>
                      <a:r>
                        <a:rPr lang="en-US" sz="1400" b="0" baseline="0" dirty="0" smtClean="0"/>
                        <a:t> @ Ask (200.2) and Sell @ Bid (400)</a:t>
                      </a:r>
                    </a:p>
                    <a:p>
                      <a:r>
                        <a:rPr lang="en-US" sz="1400" b="0" baseline="0" dirty="0" smtClean="0"/>
                        <a:t>Buy/Sell price ratio = 200.2/400 = 0.5005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a:t>
                      </a:r>
                      <a:endParaRPr lang="en-US" sz="1400" dirty="0"/>
                    </a:p>
                  </a:txBody>
                  <a:tcPr/>
                </a:tc>
                <a:tc>
                  <a:txBody>
                    <a:bodyPr/>
                    <a:lstStyle/>
                    <a:p>
                      <a:r>
                        <a:rPr lang="en-US" sz="1400" dirty="0" smtClean="0"/>
                        <a:t>400.2</a:t>
                      </a:r>
                      <a:endParaRPr lang="en-US" sz="1400" dirty="0"/>
                    </a:p>
                  </a:txBody>
                  <a:tcPr/>
                </a:tc>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411760"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4983113"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267744" y="5623520"/>
            <a:ext cx="1008112"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4983113" y="5623520"/>
            <a:ext cx="1029047" cy="682285"/>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5" name="Straight Arrow Connector 14"/>
          <p:cNvCxnSpPr/>
          <p:nvPr/>
        </p:nvCxnSpPr>
        <p:spPr bwMode="auto">
          <a:xfrm>
            <a:off x="2987824" y="6070895"/>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5847209" y="594928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527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556792"/>
            <a:ext cx="828092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If </a:t>
            </a:r>
            <a:r>
              <a:rPr lang="en-US" sz="1600" b="1" dirty="0">
                <a:solidFill>
                  <a:srgbClr val="0070C0"/>
                </a:solidFill>
              </a:rPr>
              <a:t>only</a:t>
            </a:r>
            <a:r>
              <a:rPr lang="en-US" sz="1600" dirty="0" smtClean="0"/>
              <a:t> </a:t>
            </a:r>
            <a:r>
              <a:rPr lang="en-US" sz="1600" b="1" dirty="0" err="1" smtClean="0">
                <a:solidFill>
                  <a:srgbClr val="0070C0"/>
                </a:solidFill>
              </a:rPr>
              <a:t>Tencent</a:t>
            </a:r>
            <a:r>
              <a:rPr lang="en-US" sz="1600" b="1" dirty="0" smtClean="0">
                <a:solidFill>
                  <a:srgbClr val="0070C0"/>
                </a:solidFill>
              </a:rPr>
              <a:t> </a:t>
            </a:r>
            <a:r>
              <a:rPr lang="en-US" sz="1600" b="1" dirty="0">
                <a:solidFill>
                  <a:srgbClr val="0070C0"/>
                </a:solidFill>
              </a:rPr>
              <a:t>up</a:t>
            </a:r>
            <a:r>
              <a:rPr lang="en-US" sz="1600" dirty="0"/>
              <a:t> (400 -&gt; 400.2) </a:t>
            </a:r>
            <a:r>
              <a:rPr lang="en-US" sz="1600" b="1" dirty="0" smtClean="0">
                <a:solidFill>
                  <a:srgbClr val="0070C0"/>
                </a:solidFill>
              </a:rPr>
              <a:t>while Alibaba stay </a:t>
            </a:r>
            <a:r>
              <a:rPr lang="en-US" sz="1600" dirty="0"/>
              <a:t>(</a:t>
            </a:r>
            <a:r>
              <a:rPr lang="en-US" sz="1600" dirty="0" smtClean="0"/>
              <a:t>200.2</a:t>
            </a:r>
            <a:r>
              <a:rPr lang="en-US" sz="1600" dirty="0"/>
              <a:t>), </a:t>
            </a:r>
            <a:r>
              <a:rPr lang="en-US" sz="1600" dirty="0" smtClean="0"/>
              <a:t>the immediate execution price ratio (0.50025) is not &lt;= 0.5</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18636604"/>
              </p:ext>
            </p:extLst>
          </p:nvPr>
        </p:nvGraphicFramePr>
        <p:xfrm>
          <a:off x="755576" y="2276872"/>
          <a:ext cx="7632848" cy="184404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t>Buy</a:t>
                      </a:r>
                      <a:r>
                        <a:rPr lang="en-US" sz="1400" b="0" baseline="0" dirty="0" smtClean="0"/>
                        <a:t> @ Ask (200.2) and Sell @ Bid (400.2)</a:t>
                      </a:r>
                    </a:p>
                    <a:p>
                      <a:r>
                        <a:rPr lang="en-US" sz="1400" b="0" baseline="0" dirty="0" smtClean="0"/>
                        <a:t>Buy/Sell price ratio = 200.2/400.2 = 0.50025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581128"/>
            <a:ext cx="7056784" cy="830997"/>
          </a:xfrm>
          <a:prstGeom prst="rect">
            <a:avLst/>
          </a:prstGeom>
        </p:spPr>
        <p:txBody>
          <a:bodyPr wrap="square">
            <a:spAutoFit/>
          </a:bodyPr>
          <a:lstStyle/>
          <a:p>
            <a:r>
              <a:rPr lang="en-US" sz="1600" dirty="0"/>
              <a:t>U</a:t>
            </a:r>
            <a:r>
              <a:rPr lang="en-US" sz="1600" dirty="0" smtClean="0"/>
              <a:t>se </a:t>
            </a:r>
            <a:r>
              <a:rPr lang="en-US" sz="1600" b="1" dirty="0">
                <a:solidFill>
                  <a:srgbClr val="0070C0"/>
                </a:solidFill>
              </a:rPr>
              <a:t>bait order </a:t>
            </a:r>
            <a:r>
              <a:rPr lang="en-US" sz="1600" dirty="0" smtClean="0"/>
              <a:t>(wait </a:t>
            </a:r>
            <a:r>
              <a:rPr lang="en-US" sz="1600" dirty="0"/>
              <a:t>on bid or ask) </a:t>
            </a:r>
            <a:r>
              <a:rPr lang="en-US" sz="1600" dirty="0" smtClean="0"/>
              <a:t>when the </a:t>
            </a:r>
            <a:r>
              <a:rPr lang="en-US" sz="1600" b="1" dirty="0" smtClean="0">
                <a:solidFill>
                  <a:srgbClr val="0070C0"/>
                </a:solidFill>
              </a:rPr>
              <a:t>opposite trade will make the execution within </a:t>
            </a:r>
            <a:r>
              <a:rPr lang="en-US" sz="1600" b="1" dirty="0">
                <a:solidFill>
                  <a:srgbClr val="0070C0"/>
                </a:solidFill>
              </a:rPr>
              <a:t>the price </a:t>
            </a:r>
            <a:r>
              <a:rPr lang="en-US" sz="1600" b="1" dirty="0" smtClean="0">
                <a:solidFill>
                  <a:srgbClr val="0070C0"/>
                </a:solidFill>
              </a:rPr>
              <a:t>ratio</a:t>
            </a:r>
            <a:r>
              <a:rPr lang="en-US" sz="1600" dirty="0" smtClean="0"/>
              <a:t>. Once </a:t>
            </a:r>
            <a:r>
              <a:rPr lang="en-US" sz="1600" dirty="0"/>
              <a:t>bait order is being executed by other market participants, immediate execute on </a:t>
            </a:r>
            <a:r>
              <a:rPr lang="en-US" sz="1600" dirty="0" smtClean="0"/>
              <a:t>the </a:t>
            </a:r>
            <a:r>
              <a:rPr lang="en-US" sz="1600" dirty="0"/>
              <a:t>opposite </a:t>
            </a:r>
            <a:r>
              <a:rPr lang="en-US" sz="1600" dirty="0" smtClean="0"/>
              <a:t>side.</a:t>
            </a:r>
            <a:endParaRPr lang="en-US" sz="1600" dirty="0"/>
          </a:p>
        </p:txBody>
      </p:sp>
      <p:sp>
        <p:nvSpPr>
          <p:cNvPr id="14" name="Oval 13"/>
          <p:cNvSpPr/>
          <p:nvPr/>
        </p:nvSpPr>
        <p:spPr bwMode="auto">
          <a:xfrm>
            <a:off x="2126149" y="3347720"/>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3284984"/>
            <a:ext cx="1008112"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1" name="Straight Arrow Connector 10"/>
          <p:cNvCxnSpPr/>
          <p:nvPr/>
        </p:nvCxnSpPr>
        <p:spPr bwMode="auto">
          <a:xfrm>
            <a:off x="5868144" y="373333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04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192896359"/>
              </p:ext>
            </p:extLst>
          </p:nvPr>
        </p:nvGraphicFramePr>
        <p:xfrm>
          <a:off x="755576" y="1798320"/>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87761190"/>
              </p:ext>
            </p:extLst>
          </p:nvPr>
        </p:nvGraphicFramePr>
        <p:xfrm>
          <a:off x="755576" y="3886552"/>
          <a:ext cx="7632849" cy="1630680"/>
        </p:xfrm>
        <a:graphic>
          <a:graphicData uri="http://schemas.openxmlformats.org/drawingml/2006/table">
            <a:tbl>
              <a:tblPr firstRow="1" bandRow="1">
                <a:tableStyleId>{5C22544A-7EE6-4342-B048-85BDC9FD1C3A}</a:tableStyleId>
              </a:tblPr>
              <a:tblGrid>
                <a:gridCol w="1360310"/>
                <a:gridCol w="1435882"/>
                <a:gridCol w="1360310"/>
                <a:gridCol w="1360310"/>
                <a:gridCol w="2116037"/>
              </a:tblGrid>
              <a:tr h="370840">
                <a:tc gridSpan="5">
                  <a:txBody>
                    <a:bodyPr/>
                    <a:lstStyle/>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p>
                  </a:txBody>
                  <a:tcPr/>
                </a:tc>
                <a:tc>
                  <a:txBody>
                    <a:bodyPr/>
                    <a:lstStyle/>
                    <a:p>
                      <a:r>
                        <a:rPr lang="en-US" sz="1400" dirty="0" smtClean="0"/>
                        <a:t>200.2</a:t>
                      </a:r>
                    </a:p>
                  </a:txBody>
                  <a:tcPr/>
                </a:tc>
                <a:tc>
                  <a:txBody>
                    <a:bodyPr/>
                    <a:lstStyle/>
                    <a:p>
                      <a:endParaRPr lang="en-US" sz="1400" dirty="0"/>
                    </a:p>
                  </a:txBody>
                  <a:tcPr/>
                </a:tc>
                <a:tc>
                  <a:txBody>
                    <a:bodyPr/>
                    <a:lstStyle/>
                    <a:p>
                      <a:r>
                        <a:rPr lang="en-US" sz="1400" dirty="0" smtClean="0">
                          <a:solidFill>
                            <a:srgbClr val="FF0000"/>
                          </a:solidFill>
                        </a:rPr>
                        <a:t>400.2</a:t>
                      </a:r>
                    </a:p>
                  </a:txBody>
                  <a:tcPr/>
                </a:tc>
                <a:tc>
                  <a:txBody>
                    <a:bodyPr/>
                    <a:lstStyle/>
                    <a:p>
                      <a:r>
                        <a:rPr lang="en-US" sz="1400" dirty="0" smtClean="0"/>
                        <a:t>400.4</a:t>
                      </a:r>
                    </a:p>
                  </a:txBody>
                  <a:tcPr/>
                </a:tc>
              </a:tr>
            </a:tbl>
          </a:graphicData>
        </a:graphic>
      </p:graphicFrame>
      <p:sp>
        <p:nvSpPr>
          <p:cNvPr id="2" name="TextBox 1"/>
          <p:cNvSpPr txBox="1"/>
          <p:nvPr/>
        </p:nvSpPr>
        <p:spPr>
          <a:xfrm>
            <a:off x="971600" y="5910371"/>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B050"/>
                </a:solidFill>
              </a:rPr>
              <a:t>If bait at Bid/Ask are both </a:t>
            </a:r>
            <a:r>
              <a:rPr lang="en-US" sz="1600" dirty="0">
                <a:solidFill>
                  <a:srgbClr val="00B050"/>
                </a:solidFill>
              </a:rPr>
              <a:t>are ok, which one to </a:t>
            </a:r>
            <a:r>
              <a:rPr lang="en-US" sz="1600" dirty="0" smtClean="0">
                <a:solidFill>
                  <a:srgbClr val="00B050"/>
                </a:solidFill>
              </a:rPr>
              <a:t>choose in above case?</a:t>
            </a:r>
            <a:endParaRPr lang="en-US" sz="1600" dirty="0" smtClean="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2768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44638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31422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40245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83568" y="263691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Rectangle 13"/>
          <p:cNvSpPr/>
          <p:nvPr/>
        </p:nvSpPr>
        <p:spPr bwMode="auto">
          <a:xfrm>
            <a:off x="6260554" y="471587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2645296"/>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1979712" y="4715872"/>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7" name="Straight Arrow Connector 16"/>
          <p:cNvCxnSpPr/>
          <p:nvPr/>
        </p:nvCxnSpPr>
        <p:spPr bwMode="auto">
          <a:xfrm>
            <a:off x="5868144" y="301325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5597624" y="5101486"/>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313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06489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more </a:t>
            </a:r>
            <a:r>
              <a:rPr lang="en-US" sz="1800" b="1" dirty="0" smtClean="0">
                <a:solidFill>
                  <a:srgbClr val="0070C0"/>
                </a:solidFill>
              </a:rPr>
              <a:t>price concerned</a:t>
            </a:r>
            <a:r>
              <a:rPr lang="en-US" sz="1800" dirty="0" smtClean="0"/>
              <a:t>, bait on the side that will lead to </a:t>
            </a:r>
            <a:r>
              <a:rPr lang="en-US" sz="1800" b="1" dirty="0" smtClean="0">
                <a:solidFill>
                  <a:srgbClr val="0070C0"/>
                </a:solidFill>
              </a:rPr>
              <a:t>lower execution price ratio</a:t>
            </a:r>
          </a:p>
          <a:p>
            <a:pPr marL="0" indent="0"/>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04708799"/>
              </p:ext>
            </p:extLst>
          </p:nvPr>
        </p:nvGraphicFramePr>
        <p:xfrm>
          <a:off x="755576" y="2492896"/>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a:t>
                      </a:r>
                      <a:r>
                        <a:rPr lang="en-US" sz="1400" b="0" baseline="0" dirty="0" smtClean="0">
                          <a:solidFill>
                            <a:srgbClr val="FF0000"/>
                          </a:solidFill>
                        </a:rPr>
                        <a:t>0.49975</a:t>
                      </a:r>
                      <a:r>
                        <a:rPr lang="en-US" sz="1400" b="0" baseline="0" dirty="0" smtClean="0"/>
                        <a:t> vs 0.5 Bait on Sell Side</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334670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076056" y="3305035"/>
            <a:ext cx="936104"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0" name="Straight Arrow Connector 9"/>
          <p:cNvCxnSpPr/>
          <p:nvPr/>
        </p:nvCxnSpPr>
        <p:spPr bwMode="auto">
          <a:xfrm>
            <a:off x="5868144" y="3717032"/>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2987824" y="5713040"/>
            <a:ext cx="2234907" cy="461665"/>
          </a:xfrm>
          <a:prstGeom prst="rect">
            <a:avLst/>
          </a:prstGeom>
          <a:noFill/>
        </p:spPr>
        <p:txBody>
          <a:bodyPr wrap="none" rtlCol="0">
            <a:spAutoFit/>
          </a:bodyPr>
          <a:lstStyle/>
          <a:p>
            <a:r>
              <a:rPr lang="en-US" dirty="0"/>
              <a:t>Why not </a:t>
            </a:r>
            <a:r>
              <a:rPr lang="en-US" b="1" dirty="0">
                <a:solidFill>
                  <a:srgbClr val="0070C0"/>
                </a:solidFill>
              </a:rPr>
              <a:t>both</a:t>
            </a:r>
            <a:r>
              <a:rPr lang="en-US" dirty="0"/>
              <a:t>?</a:t>
            </a:r>
          </a:p>
        </p:txBody>
      </p:sp>
      <p:sp>
        <p:nvSpPr>
          <p:cNvPr id="4" name="Lightning Bolt 3"/>
          <p:cNvSpPr/>
          <p:nvPr/>
        </p:nvSpPr>
        <p:spPr bwMode="auto">
          <a:xfrm>
            <a:off x="2483768" y="5713040"/>
            <a:ext cx="504056" cy="59628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TextBox 13"/>
          <p:cNvSpPr txBox="1"/>
          <p:nvPr/>
        </p:nvSpPr>
        <p:spPr>
          <a:xfrm>
            <a:off x="467544" y="4581128"/>
            <a:ext cx="763284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If more </a:t>
            </a:r>
            <a:r>
              <a:rPr lang="en-US" sz="1800" b="1" dirty="0" smtClean="0">
                <a:solidFill>
                  <a:srgbClr val="0070C0"/>
                </a:solidFill>
              </a:rPr>
              <a:t>cash </a:t>
            </a:r>
            <a:r>
              <a:rPr lang="en-US" sz="1800" b="1" dirty="0">
                <a:solidFill>
                  <a:srgbClr val="0070C0"/>
                </a:solidFill>
              </a:rPr>
              <a:t>concerned </a:t>
            </a:r>
            <a:r>
              <a:rPr lang="en-US" sz="1800" dirty="0"/>
              <a:t>(dollar neutral</a:t>
            </a:r>
            <a:r>
              <a:rPr lang="en-US" sz="1800" dirty="0" smtClean="0"/>
              <a:t>) bait </a:t>
            </a:r>
            <a:r>
              <a:rPr lang="en-US" sz="1800" dirty="0"/>
              <a:t>on </a:t>
            </a:r>
            <a:r>
              <a:rPr lang="en-US" sz="1800" b="1" dirty="0">
                <a:solidFill>
                  <a:srgbClr val="0070C0"/>
                </a:solidFill>
              </a:rPr>
              <a:t>Sell </a:t>
            </a:r>
            <a:r>
              <a:rPr lang="en-US" sz="1800" b="1" dirty="0" smtClean="0">
                <a:solidFill>
                  <a:srgbClr val="0070C0"/>
                </a:solidFill>
              </a:rPr>
              <a:t>side</a:t>
            </a:r>
            <a:r>
              <a:rPr lang="en-US" sz="1800" dirty="0" smtClean="0"/>
              <a:t>. It means not putting in new capital in case the pair is legged (i.e. one side is executed more than the other side)</a:t>
            </a:r>
            <a:endParaRPr lang="en-US" sz="1800" b="1" dirty="0">
              <a:solidFill>
                <a:srgbClr val="0070C0"/>
              </a:solidFill>
            </a:endParaRPr>
          </a:p>
          <a:p>
            <a:endParaRPr lang="en-US" sz="1800" dirty="0"/>
          </a:p>
        </p:txBody>
      </p:sp>
    </p:spTree>
    <p:extLst>
      <p:ext uri="{BB962C8B-B14F-4D97-AF65-F5344CB8AC3E}">
        <p14:creationId xmlns:p14="http://schemas.microsoft.com/office/powerpoint/2010/main" val="24976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4" grpId="0" animBg="1"/>
      <p:bldP spid="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064896"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a:t>
            </a:r>
            <a:r>
              <a:rPr lang="en-US" sz="1800" dirty="0"/>
              <a:t>more </a:t>
            </a:r>
            <a:r>
              <a:rPr lang="en-US" sz="1800" b="1" dirty="0">
                <a:solidFill>
                  <a:srgbClr val="0070C0"/>
                </a:solidFill>
              </a:rPr>
              <a:t>quantity concerned</a:t>
            </a:r>
            <a:r>
              <a:rPr lang="en-US" sz="1800" dirty="0"/>
              <a:t> (i.e. prefer faster execution), bait on </a:t>
            </a:r>
            <a:r>
              <a:rPr lang="en-US" sz="1800" b="1" dirty="0">
                <a:solidFill>
                  <a:srgbClr val="0070C0"/>
                </a:solidFill>
              </a:rPr>
              <a:t>both </a:t>
            </a:r>
            <a:r>
              <a:rPr lang="en-US" sz="1800" b="1" dirty="0" smtClean="0">
                <a:solidFill>
                  <a:srgbClr val="0070C0"/>
                </a:solidFill>
              </a:rPr>
              <a:t>sides. </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299145756"/>
              </p:ext>
            </p:extLst>
          </p:nvPr>
        </p:nvGraphicFramePr>
        <p:xfrm>
          <a:off x="755576" y="2636912"/>
          <a:ext cx="7632848" cy="227076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baseline="0" dirty="0" smtClean="0"/>
                        <a:t>Buy/Sell price ratio  = 200/400.2 = </a:t>
                      </a:r>
                      <a:r>
                        <a:rPr lang="en-US" sz="1400" b="0" kern="1200" baseline="0" dirty="0" smtClean="0">
                          <a:solidFill>
                            <a:srgbClr val="FF0000"/>
                          </a:solidFill>
                          <a:latin typeface="+mn-lt"/>
                          <a:ea typeface="+mn-ea"/>
                          <a:cs typeface="+mn-cs"/>
                        </a:rPr>
                        <a:t>0.49975</a:t>
                      </a:r>
                      <a:r>
                        <a:rPr lang="en-US" sz="1400" b="0" baseline="0" dirty="0" smtClean="0">
                          <a:solidFill>
                            <a:srgbClr val="FF0000"/>
                          </a:solidFill>
                        </a:rPr>
                        <a:t> which is &lt;= 0.5</a:t>
                      </a:r>
                    </a:p>
                    <a:p>
                      <a:endParaRPr lang="en-US" sz="1400" b="0" baseline="0" dirty="0" smtClean="0"/>
                    </a:p>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a:t>
                      </a:r>
                      <a:r>
                        <a:rPr lang="en-US" sz="1400" b="0" baseline="0" dirty="0" smtClean="0">
                          <a:solidFill>
                            <a:srgbClr val="FF0000"/>
                          </a:solidFill>
                        </a:rPr>
                        <a:t>0.5 which is &lt;= 0.5</a:t>
                      </a:r>
                      <a:endParaRPr lang="en-US" sz="1400" b="0" dirty="0" smtClean="0">
                        <a:solidFill>
                          <a:srgbClr val="FF0000"/>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379831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382639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4149080"/>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149080"/>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4" name="Straight Arrow Connector 13"/>
          <p:cNvCxnSpPr/>
          <p:nvPr/>
        </p:nvCxnSpPr>
        <p:spPr bwMode="auto">
          <a:xfrm>
            <a:off x="5940152" y="450912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646659" y="5229200"/>
            <a:ext cx="7741765" cy="1077218"/>
          </a:xfrm>
          <a:prstGeom prst="rect">
            <a:avLst/>
          </a:prstGeom>
          <a:noFill/>
        </p:spPr>
        <p:txBody>
          <a:bodyPr wrap="square" rtlCol="0">
            <a:spAutoFit/>
          </a:bodyPr>
          <a:lstStyle/>
          <a:p>
            <a:r>
              <a:rPr lang="en-US" sz="1600" dirty="0"/>
              <a:t>Note again: bait only when the </a:t>
            </a:r>
            <a:r>
              <a:rPr lang="en-US" sz="1600" b="1" dirty="0">
                <a:solidFill>
                  <a:srgbClr val="0070C0"/>
                </a:solidFill>
              </a:rPr>
              <a:t>opposite trade will make the execution within the price ratio. </a:t>
            </a:r>
            <a:r>
              <a:rPr lang="en-US" sz="1600" dirty="0"/>
              <a:t>If the stocks price </a:t>
            </a:r>
            <a:r>
              <a:rPr lang="en-US" sz="1600" b="1" dirty="0">
                <a:solidFill>
                  <a:srgbClr val="0070C0"/>
                </a:solidFill>
              </a:rPr>
              <a:t>move out of the price ratio</a:t>
            </a:r>
            <a:r>
              <a:rPr lang="en-US" sz="1600" dirty="0"/>
              <a:t>, the bait order has to be </a:t>
            </a:r>
            <a:r>
              <a:rPr lang="en-US" sz="1600" b="1" dirty="0">
                <a:solidFill>
                  <a:srgbClr val="0070C0"/>
                </a:solidFill>
              </a:rPr>
              <a:t>cancelled</a:t>
            </a:r>
          </a:p>
          <a:p>
            <a:endParaRPr lang="en-US" sz="1600" dirty="0"/>
          </a:p>
        </p:txBody>
      </p:sp>
    </p:spTree>
    <p:extLst>
      <p:ext uri="{BB962C8B-B14F-4D97-AF65-F5344CB8AC3E}">
        <p14:creationId xmlns:p14="http://schemas.microsoft.com/office/powerpoint/2010/main" val="37545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pic>
        <p:nvPicPr>
          <p:cNvPr id="8"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38" y="1834210"/>
            <a:ext cx="7234397" cy="24588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5576" y="4581128"/>
            <a:ext cx="6696744"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solidFill>
                  <a:srgbClr val="00072E"/>
                </a:solidFill>
              </a:rPr>
              <a:t>Can </a:t>
            </a:r>
            <a:r>
              <a:rPr lang="en-US" sz="1800" dirty="0">
                <a:solidFill>
                  <a:srgbClr val="00072E"/>
                </a:solidFill>
              </a:rPr>
              <a:t>we </a:t>
            </a:r>
            <a:r>
              <a:rPr lang="en-US" sz="1800" dirty="0" smtClean="0">
                <a:solidFill>
                  <a:srgbClr val="00072E"/>
                </a:solidFill>
              </a:rPr>
              <a:t>use Buy/Sell </a:t>
            </a:r>
            <a:r>
              <a:rPr lang="en-US" sz="1800" b="1" dirty="0">
                <a:solidFill>
                  <a:srgbClr val="0070C0"/>
                </a:solidFill>
                <a:latin typeface="Arial"/>
                <a:ea typeface="+mn-ea"/>
                <a:cs typeface="Arial"/>
              </a:rPr>
              <a:t>“&gt;=”</a:t>
            </a:r>
            <a:r>
              <a:rPr lang="en-US" sz="1800" dirty="0" smtClean="0">
                <a:solidFill>
                  <a:srgbClr val="00072E"/>
                </a:solidFill>
              </a:rPr>
              <a:t> for the price ratio ?</a:t>
            </a:r>
          </a:p>
          <a:p>
            <a:pPr marL="285750" indent="-285750">
              <a:buFont typeface="Arial" panose="020B0604020202020204" pitchFamily="34" charset="0"/>
              <a:buChar char="•"/>
            </a:pPr>
            <a:endParaRPr lang="en-US" sz="1800" dirty="0">
              <a:solidFill>
                <a:srgbClr val="00B050"/>
              </a:solidFill>
            </a:endParaRPr>
          </a:p>
          <a:p>
            <a:pPr marL="285750" indent="-285750">
              <a:buFont typeface="Arial" panose="020B0604020202020204" pitchFamily="34" charset="0"/>
              <a:buChar char="•"/>
            </a:pPr>
            <a:r>
              <a:rPr lang="en-US" sz="1800" dirty="0" smtClean="0">
                <a:latin typeface="Arial"/>
                <a:cs typeface="Arial"/>
              </a:rPr>
              <a:t>We can always buy a stock with money, but what about if </a:t>
            </a:r>
            <a:r>
              <a:rPr lang="en-US" sz="1800" b="1" dirty="0">
                <a:solidFill>
                  <a:srgbClr val="0070C0"/>
                </a:solidFill>
                <a:latin typeface="Arial"/>
                <a:ea typeface="+mn-ea"/>
                <a:cs typeface="Arial"/>
              </a:rPr>
              <a:t>don’t have the position </a:t>
            </a:r>
            <a:r>
              <a:rPr lang="en-US" sz="1800" dirty="0" smtClean="0">
                <a:latin typeface="Arial"/>
                <a:cs typeface="Arial"/>
              </a:rPr>
              <a:t>to sell for the other side?</a:t>
            </a:r>
            <a:endParaRPr lang="en-US" sz="1800" b="1" dirty="0">
              <a:solidFill>
                <a:srgbClr val="0070C0"/>
              </a:solidFill>
              <a:latin typeface="Arial"/>
              <a:cs typeface="Arial"/>
            </a:endParaRPr>
          </a:p>
          <a:p>
            <a:endParaRPr lang="en-US" sz="1800" dirty="0">
              <a:solidFill>
                <a:srgbClr val="00B050"/>
              </a:solidFill>
            </a:endParaRPr>
          </a:p>
        </p:txBody>
      </p:sp>
    </p:spTree>
    <p:extLst>
      <p:ext uri="{BB962C8B-B14F-4D97-AF65-F5344CB8AC3E}">
        <p14:creationId xmlns:p14="http://schemas.microsoft.com/office/powerpoint/2010/main" val="329546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Not </a:t>
            </a:r>
            <a:r>
              <a:rPr lang="en-US" sz="1800" dirty="0"/>
              <a:t>all HK stocks are </a:t>
            </a:r>
            <a:r>
              <a:rPr lang="en-US" sz="1800" dirty="0">
                <a:hlinkClick r:id="rId2"/>
              </a:rPr>
              <a:t>eligible for short </a:t>
            </a:r>
            <a:r>
              <a:rPr lang="en-US" sz="1800" dirty="0" smtClean="0">
                <a:hlinkClick r:id="rId2"/>
              </a:rPr>
              <a:t>sell</a:t>
            </a:r>
            <a:endParaRPr lang="en-US" sz="1800" dirty="0" smtClean="0"/>
          </a:p>
          <a:p>
            <a:pPr marL="285750" indent="-285750">
              <a:buFont typeface="Arial" panose="020B0604020202020204" pitchFamily="34" charset="0"/>
              <a:buChar char="•"/>
            </a:pPr>
            <a:r>
              <a:rPr lang="en-US" sz="1800" dirty="0"/>
              <a:t>Most markets cannot do </a:t>
            </a:r>
            <a:r>
              <a:rPr lang="en-US" sz="1800" b="1" dirty="0">
                <a:solidFill>
                  <a:srgbClr val="0070C0"/>
                </a:solidFill>
              </a:rPr>
              <a:t>naked short</a:t>
            </a:r>
            <a:r>
              <a:rPr lang="en-US" sz="1800" dirty="0"/>
              <a:t> and need to have stock </a:t>
            </a:r>
            <a:r>
              <a:rPr lang="en-US" sz="1800" b="1" dirty="0">
                <a:solidFill>
                  <a:srgbClr val="0070C0"/>
                </a:solidFill>
              </a:rPr>
              <a:t>borrow </a:t>
            </a:r>
            <a:r>
              <a:rPr lang="en-US" sz="1800" b="1" dirty="0" smtClean="0">
                <a:solidFill>
                  <a:srgbClr val="0070C0"/>
                </a:solidFill>
              </a:rPr>
              <a:t>arrangement </a:t>
            </a:r>
            <a:r>
              <a:rPr lang="en-US" sz="1800" dirty="0"/>
              <a:t>that</a:t>
            </a:r>
            <a:r>
              <a:rPr lang="en-US" sz="1800" b="1" dirty="0" smtClean="0">
                <a:solidFill>
                  <a:srgbClr val="0070C0"/>
                </a:solidFill>
              </a:rPr>
              <a:t> </a:t>
            </a:r>
            <a:r>
              <a:rPr lang="en-US" sz="1800" dirty="0" smtClean="0"/>
              <a:t>involves </a:t>
            </a:r>
            <a:r>
              <a:rPr lang="en-US" sz="1800" b="1" dirty="0">
                <a:solidFill>
                  <a:srgbClr val="0070C0"/>
                </a:solidFill>
              </a:rPr>
              <a:t>borrowing costs</a:t>
            </a:r>
          </a:p>
          <a:p>
            <a:pPr marL="285750" indent="-285750">
              <a:buFont typeface="Arial" panose="020B0604020202020204" pitchFamily="34" charset="0"/>
              <a:buChar char="•"/>
            </a:pPr>
            <a:r>
              <a:rPr lang="en-US" sz="1800" dirty="0" smtClean="0"/>
              <a:t>Short </a:t>
            </a:r>
            <a:r>
              <a:rPr lang="en-US" sz="1800" dirty="0"/>
              <a:t>Sell orders subject to </a:t>
            </a:r>
            <a:r>
              <a:rPr lang="en-US" sz="1800" dirty="0">
                <a:hlinkClick r:id="rId3"/>
              </a:rPr>
              <a:t>uptick rule </a:t>
            </a:r>
            <a:r>
              <a:rPr lang="en-US" sz="1800" dirty="0" smtClean="0"/>
              <a:t>, </a:t>
            </a:r>
            <a:r>
              <a:rPr lang="en-US" sz="1800" dirty="0"/>
              <a:t>hence need to </a:t>
            </a:r>
            <a:r>
              <a:rPr lang="en-US" sz="1800" b="1" u="sng" dirty="0">
                <a:solidFill>
                  <a:srgbClr val="0070C0"/>
                </a:solidFill>
              </a:rPr>
              <a:t>bait on (short) Sell side</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pushing down the price</a:t>
            </a:r>
          </a:p>
          <a:p>
            <a:pPr lvl="1">
              <a:buFont typeface="Arial" panose="020B0604020202020204" pitchFamily="34" charset="0"/>
              <a:buChar char="•"/>
            </a:pPr>
            <a:r>
              <a:rPr lang="en-US" sz="1600" b="1" dirty="0" smtClean="0"/>
              <a:t>HK</a:t>
            </a:r>
            <a:r>
              <a:rPr lang="en-US" sz="1600" b="1" dirty="0"/>
              <a:t>: </a:t>
            </a:r>
            <a:r>
              <a:rPr lang="en-US" sz="1600" dirty="0"/>
              <a:t>short sale must be placed </a:t>
            </a:r>
            <a:r>
              <a:rPr lang="en-US" sz="1600" b="1" dirty="0">
                <a:solidFill>
                  <a:srgbClr val="0070C0"/>
                </a:solidFill>
              </a:rPr>
              <a:t>at or above the current best ask price</a:t>
            </a:r>
            <a:r>
              <a:rPr lang="en-US" sz="1600" dirty="0"/>
              <a:t>.  </a:t>
            </a:r>
            <a:endParaRPr lang="en-US" sz="1600" dirty="0" smtClean="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a:t>
            </a: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Pair</a:t>
            </a:r>
            <a:endParaRPr lang="en-US" kern="0" dirty="0"/>
          </a:p>
        </p:txBody>
      </p:sp>
    </p:spTree>
    <p:extLst>
      <p:ext uri="{BB962C8B-B14F-4D97-AF65-F5344CB8AC3E}">
        <p14:creationId xmlns:p14="http://schemas.microsoft.com/office/powerpoint/2010/main" val="178798135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352928"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For equity stock, </a:t>
            </a:r>
            <a:r>
              <a:rPr lang="en-US" sz="1800" dirty="0" smtClean="0"/>
              <a:t>there will be an </a:t>
            </a:r>
            <a:r>
              <a:rPr lang="en-US" sz="1800" b="1" dirty="0" smtClean="0">
                <a:solidFill>
                  <a:srgbClr val="0070C0"/>
                </a:solidFill>
              </a:rPr>
              <a:t>IPO process to issue new shares </a:t>
            </a:r>
            <a:r>
              <a:rPr lang="en-US" sz="1800" dirty="0" smtClean="0"/>
              <a:t>to the market for investors to start trading on it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a:t>
            </a:r>
            <a:r>
              <a:rPr lang="en-US" sz="1800" b="1" dirty="0">
                <a:solidFill>
                  <a:srgbClr val="0070C0"/>
                </a:solidFill>
              </a:rPr>
              <a:t>derivatives</a:t>
            </a:r>
            <a:r>
              <a:rPr lang="en-US" sz="1800" dirty="0" smtClean="0"/>
              <a:t> (e.g. warrants, options), they’re issued by banks/brokers. Banks/brokers need to </a:t>
            </a:r>
            <a:r>
              <a:rPr lang="en-US" sz="1800" b="1" dirty="0">
                <a:solidFill>
                  <a:srgbClr val="0070C0"/>
                </a:solidFill>
              </a:rPr>
              <a:t>provide the liquidity (i.e. market making)</a:t>
            </a:r>
            <a:r>
              <a:rPr lang="en-US" sz="1800" dirty="0" smtClean="0"/>
              <a:t> for the trading to happen</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They will provide </a:t>
            </a:r>
            <a:r>
              <a:rPr lang="en-US" sz="1800" b="1" dirty="0">
                <a:solidFill>
                  <a:srgbClr val="0070C0"/>
                </a:solidFill>
              </a:rPr>
              <a:t>both the Buy and Sell orders </a:t>
            </a:r>
          </a:p>
        </p:txBody>
      </p:sp>
      <p:graphicFrame>
        <p:nvGraphicFramePr>
          <p:cNvPr id="6" name="Table 5"/>
          <p:cNvGraphicFramePr>
            <a:graphicFrameLocks noGrp="1"/>
          </p:cNvGraphicFramePr>
          <p:nvPr>
            <p:extLst>
              <p:ext uri="{D42A27DB-BD31-4B8C-83A1-F6EECF244321}">
                <p14:modId xmlns:p14="http://schemas.microsoft.com/office/powerpoint/2010/main" val="574608418"/>
              </p:ext>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401981">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0.49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0.57</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BB </a:t>
                      </a:r>
                      <a:r>
                        <a:rPr lang="en-US" sz="1400" baseline="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0.48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0.58</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682048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a:t>
            </a:r>
            <a:r>
              <a:rPr lang="en-US" sz="2000" b="1" dirty="0" smtClean="0">
                <a:solidFill>
                  <a:srgbClr val="0070C0"/>
                </a:solidFill>
              </a:rPr>
              <a:t>commissions</a:t>
            </a:r>
            <a:r>
              <a:rPr lang="en-US" sz="2000" dirty="0" smtClean="0"/>
              <a:t>):</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Proprietary / Risk </a:t>
            </a:r>
            <a:r>
              <a:rPr lang="en-US" sz="2000" dirty="0" err="1" smtClean="0"/>
              <a:t>Algos</a:t>
            </a:r>
            <a:r>
              <a:rPr lang="en-US" sz="2000" dirty="0" smtClean="0"/>
              <a:t> (for </a:t>
            </a:r>
            <a:r>
              <a:rPr lang="en-US" sz="2000" b="1" dirty="0" err="1" smtClean="0">
                <a:solidFill>
                  <a:srgbClr val="0070C0"/>
                </a:solidFill>
              </a:rPr>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b="1" dirty="0" err="1">
                <a:solidFill>
                  <a:srgbClr val="0070C0"/>
                </a:solidFill>
              </a:rPr>
              <a:t>PnL</a:t>
            </a:r>
            <a:r>
              <a:rPr lang="en-US" sz="2000" dirty="0" smtClean="0"/>
              <a:t>)</a:t>
            </a:r>
          </a:p>
          <a:p>
            <a:pPr lvl="1">
              <a:buFont typeface="Arial" panose="020B0604020202020204" pitchFamily="34" charset="0"/>
              <a:buChar char="•"/>
            </a:pPr>
            <a:r>
              <a:rPr lang="en-US" sz="1600" dirty="0" smtClean="0"/>
              <a:t>Latency / Venue / Instrument 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78855036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800" b="1" dirty="0">
                <a:solidFill>
                  <a:srgbClr val="0070C0"/>
                </a:solidFill>
              </a:rPr>
              <a:t>Earn spread</a:t>
            </a:r>
            <a:r>
              <a:rPr lang="en-US" sz="1800" dirty="0"/>
              <a:t>, </a:t>
            </a:r>
            <a:r>
              <a:rPr lang="en-US" sz="1800" b="1" dirty="0">
                <a:solidFill>
                  <a:srgbClr val="0070C0"/>
                </a:solidFill>
              </a:rPr>
              <a:t>Waive stamp duty / exchange fee</a:t>
            </a:r>
          </a:p>
          <a:p>
            <a:pPr marL="800100" lvl="1" indent="-342900">
              <a:buFont typeface="Arial" panose="020B0604020202020204" pitchFamily="34" charset="0"/>
              <a:buChar char="•"/>
            </a:pPr>
            <a:r>
              <a:rPr lang="en-US" sz="1800" dirty="0"/>
              <a:t>Typical products: Warrants, CBBC, Listed Future/Options, ETF</a:t>
            </a:r>
          </a:p>
          <a:p>
            <a:pPr lvl="1">
              <a:buFont typeface="Arial" pitchFamily="34" charset="0"/>
              <a:buChar char="•"/>
            </a:pPr>
            <a:endParaRPr lang="en-US" sz="1800" dirty="0"/>
          </a:p>
          <a:p>
            <a:pPr marL="457200" lvl="1" indent="0">
              <a:buNone/>
            </a:pPr>
            <a:r>
              <a:rPr lang="en-US" sz="1800" dirty="0" smtClean="0"/>
              <a:t>Duty </a:t>
            </a:r>
            <a:r>
              <a:rPr lang="en-US" sz="1800" dirty="0"/>
              <a:t>of </a:t>
            </a:r>
            <a:r>
              <a:rPr lang="en-US" sz="1800" dirty="0" smtClean="0"/>
              <a:t>Market Making (MM)</a:t>
            </a:r>
            <a:endParaRPr lang="en-US" sz="1800" dirty="0"/>
          </a:p>
          <a:p>
            <a:pPr lvl="1"/>
            <a:r>
              <a:rPr lang="en-US" sz="1800" b="1" dirty="0" smtClean="0"/>
              <a:t>Provide liquidity</a:t>
            </a:r>
            <a:r>
              <a:rPr lang="en-US" sz="1800" dirty="0" smtClean="0"/>
              <a:t>: </a:t>
            </a:r>
            <a:r>
              <a:rPr lang="en-US" sz="1800" b="1" dirty="0" smtClean="0">
                <a:solidFill>
                  <a:srgbClr val="0070C0"/>
                </a:solidFill>
              </a:rPr>
              <a:t>continuously </a:t>
            </a:r>
            <a:r>
              <a:rPr lang="en-US" sz="1800" b="1" dirty="0">
                <a:solidFill>
                  <a:srgbClr val="0070C0"/>
                </a:solidFill>
              </a:rPr>
              <a:t>making the market</a:t>
            </a:r>
            <a:r>
              <a:rPr lang="en-US" sz="1800" dirty="0"/>
              <a:t> </a:t>
            </a:r>
            <a:r>
              <a:rPr lang="en-US" sz="1800" dirty="0" smtClean="0"/>
              <a:t>by fulfilling min-spread</a:t>
            </a:r>
            <a:r>
              <a:rPr lang="en-US" sz="1800" dirty="0"/>
              <a:t>, </a:t>
            </a:r>
            <a:r>
              <a:rPr lang="en-US" sz="1800" dirty="0" smtClean="0"/>
              <a:t>min-show time/quantity and min-hours </a:t>
            </a:r>
            <a:r>
              <a:rPr lang="en-US" sz="1800" dirty="0"/>
              <a:t>of a trading </a:t>
            </a:r>
            <a:r>
              <a:rPr lang="en-US" sz="1800" dirty="0" smtClean="0"/>
              <a:t>day</a:t>
            </a:r>
          </a:p>
          <a:p>
            <a:pPr lvl="1"/>
            <a:endParaRPr lang="en-US" sz="1800" dirty="0" smtClean="0"/>
          </a:p>
          <a:p>
            <a:pPr lvl="1"/>
            <a:r>
              <a:rPr lang="en-US" sz="1800" b="1" dirty="0" smtClean="0"/>
              <a:t>Reference </a:t>
            </a:r>
            <a:r>
              <a:rPr lang="en-US" sz="1800" b="1" dirty="0"/>
              <a:t>price </a:t>
            </a:r>
            <a:r>
              <a:rPr lang="en-US" sz="1800" b="1" dirty="0" smtClean="0"/>
              <a:t>calculation</a:t>
            </a:r>
            <a:r>
              <a:rPr lang="en-US" sz="1800" dirty="0" smtClean="0"/>
              <a:t>: based </a:t>
            </a:r>
            <a:r>
              <a:rPr lang="en-US" sz="1800" dirty="0"/>
              <a:t>on </a:t>
            </a:r>
            <a:r>
              <a:rPr lang="en-US" sz="1800" b="1" dirty="0">
                <a:solidFill>
                  <a:srgbClr val="0070C0"/>
                </a:solidFill>
              </a:rPr>
              <a:t>underlying </a:t>
            </a:r>
            <a:r>
              <a:rPr lang="en-US" sz="1800" b="1" dirty="0" smtClean="0">
                <a:solidFill>
                  <a:srgbClr val="0070C0"/>
                </a:solidFill>
              </a:rPr>
              <a:t>instruments spot price, </a:t>
            </a:r>
            <a:r>
              <a:rPr lang="en-US" sz="1800" b="1" dirty="0">
                <a:solidFill>
                  <a:srgbClr val="0070C0"/>
                </a:solidFill>
              </a:rPr>
              <a:t>implied </a:t>
            </a:r>
            <a:r>
              <a:rPr lang="en-US" sz="1800" b="1" dirty="0" smtClean="0">
                <a:solidFill>
                  <a:srgbClr val="0070C0"/>
                </a:solidFill>
              </a:rPr>
              <a:t>volatility</a:t>
            </a:r>
            <a:r>
              <a:rPr lang="en-US" sz="1800" dirty="0" smtClean="0"/>
              <a:t>, </a:t>
            </a:r>
            <a:r>
              <a:rPr lang="en-US" sz="1800" b="1" dirty="0">
                <a:solidFill>
                  <a:srgbClr val="0070C0"/>
                </a:solidFill>
              </a:rPr>
              <a:t>conversion </a:t>
            </a:r>
            <a:r>
              <a:rPr lang="en-US" sz="1800" b="1" dirty="0" smtClean="0">
                <a:solidFill>
                  <a:srgbClr val="0070C0"/>
                </a:solidFill>
              </a:rPr>
              <a:t>ratio, </a:t>
            </a:r>
            <a:r>
              <a:rPr lang="en-US" sz="1800" dirty="0" smtClean="0"/>
              <a:t>static data (e.g. interest rate), </a:t>
            </a:r>
            <a:r>
              <a:rPr lang="en-US" sz="1800" b="1" dirty="0">
                <a:solidFill>
                  <a:srgbClr val="0070C0"/>
                </a:solidFill>
              </a:rPr>
              <a:t>Black-Scholes option </a:t>
            </a:r>
            <a:r>
              <a:rPr lang="en-US" sz="1800" b="1" dirty="0" smtClean="0">
                <a:solidFill>
                  <a:srgbClr val="0070C0"/>
                </a:solidFill>
              </a:rPr>
              <a:t>pricing </a:t>
            </a:r>
            <a:r>
              <a:rPr lang="en-US" sz="1800" dirty="0"/>
              <a:t>(option Greeks) </a:t>
            </a:r>
            <a:r>
              <a:rPr lang="en-US" sz="1800" dirty="0" smtClean="0"/>
              <a:t>to </a:t>
            </a:r>
            <a:r>
              <a:rPr lang="en-US" sz="1800" dirty="0"/>
              <a:t>estimate the fair </a:t>
            </a:r>
            <a:r>
              <a:rPr lang="en-US" sz="1800" dirty="0" smtClean="0"/>
              <a:t>value as the reference price</a:t>
            </a:r>
            <a:endParaRPr lang="en-US" sz="1800" dirty="0"/>
          </a:p>
        </p:txBody>
      </p:sp>
    </p:spTree>
    <p:extLst>
      <p:ext uri="{BB962C8B-B14F-4D97-AF65-F5344CB8AC3E}">
        <p14:creationId xmlns:p14="http://schemas.microsoft.com/office/powerpoint/2010/main" val="28105340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a:t>
            </a:r>
            <a:r>
              <a:rPr lang="en-US" sz="1600" dirty="0" smtClean="0"/>
              <a:t>and react </a:t>
            </a:r>
            <a:r>
              <a:rPr lang="en-US" sz="1600" dirty="0"/>
              <a:t>to </a:t>
            </a:r>
            <a:r>
              <a:rPr lang="en-US" sz="1600" b="1" dirty="0" smtClean="0">
                <a:solidFill>
                  <a:srgbClr val="0070C0"/>
                </a:solidFill>
              </a:rPr>
              <a:t>reference </a:t>
            </a:r>
            <a:r>
              <a:rPr lang="en-US" sz="1600" b="1" dirty="0">
                <a:solidFill>
                  <a:srgbClr val="0070C0"/>
                </a:solidFill>
              </a:rPr>
              <a:t>price change </a:t>
            </a:r>
            <a:r>
              <a:rPr lang="en-US" sz="1600" dirty="0"/>
              <a:t>and</a:t>
            </a:r>
            <a:r>
              <a:rPr lang="en-US" sz="1600" b="1" dirty="0" smtClean="0">
                <a:solidFill>
                  <a:srgbClr val="0070C0"/>
                </a:solidFill>
              </a:rPr>
              <a:t> min-spread </a:t>
            </a:r>
            <a:r>
              <a:rPr lang="en-US" sz="1600" dirty="0"/>
              <a:t>requirements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quantity </a:t>
            </a:r>
            <a:r>
              <a:rPr lang="en-US" sz="1600" dirty="0"/>
              <a:t>of the orders are based on </a:t>
            </a:r>
            <a:r>
              <a:rPr lang="en-US" sz="1600" b="1" dirty="0" smtClean="0">
                <a:solidFill>
                  <a:srgbClr val="0070C0"/>
                </a:solidFill>
              </a:rPr>
              <a:t>liquidity obligations</a:t>
            </a:r>
            <a:r>
              <a:rPr lang="en-US" sz="1600" dirty="0"/>
              <a:t>. </a:t>
            </a:r>
            <a:endParaRPr lang="en-US" sz="1600" b="1" dirty="0">
              <a:solidFill>
                <a:srgbClr val="0070C0"/>
              </a:solidFill>
            </a:endParaRP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a:t>
            </a:r>
            <a:r>
              <a:rPr lang="en-US" sz="1600" dirty="0" smtClean="0"/>
              <a:t>above rules </a:t>
            </a:r>
            <a:r>
              <a:rPr lang="en-US" sz="1600" dirty="0"/>
              <a:t>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119865468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a:t>
            </a:r>
            <a:r>
              <a:rPr lang="en-US" sz="1800" dirty="0" smtClean="0"/>
              <a:t>requirements</a:t>
            </a:r>
            <a:endParaRPr lang="en-US" sz="1800" dirty="0"/>
          </a:p>
          <a:p>
            <a:pPr marL="800100" lvl="1" indent="-342900">
              <a:buFont typeface="Arial" panose="020B0604020202020204" pitchFamily="34" charset="0"/>
              <a:buChar char="•"/>
            </a:pPr>
            <a:r>
              <a:rPr lang="en-US" sz="1800" b="1" dirty="0" smtClean="0">
                <a:solidFill>
                  <a:srgbClr val="0070C0"/>
                </a:solidFill>
              </a:rPr>
              <a:t>Widen </a:t>
            </a:r>
            <a:r>
              <a:rPr lang="en-US" sz="1800" b="1" dirty="0">
                <a:solidFill>
                  <a:srgbClr val="0070C0"/>
                </a:solidFill>
              </a:rPr>
              <a:t>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a:t>
            </a:r>
            <a:r>
              <a:rPr lang="en-US" sz="1800" b="1" dirty="0">
                <a:solidFill>
                  <a:srgbClr val="0070C0"/>
                </a:solidFill>
              </a:rPr>
              <a:t>distinguish between Market Making </a:t>
            </a:r>
            <a:r>
              <a:rPr lang="en-US" sz="1800" dirty="0"/>
              <a:t>or</a:t>
            </a:r>
            <a:r>
              <a:rPr lang="en-US" sz="1800" b="1" dirty="0">
                <a:solidFill>
                  <a:srgbClr val="0070C0"/>
                </a:solidFill>
              </a:rPr>
              <a:t> </a:t>
            </a:r>
            <a:r>
              <a:rPr lang="en-US" sz="1800" b="1" dirty="0" smtClean="0">
                <a:solidFill>
                  <a:srgbClr val="0070C0"/>
                </a:solidFill>
              </a:rPr>
              <a:t>House/Client orders</a:t>
            </a:r>
            <a:endParaRPr lang="en-US" sz="1800" b="1" dirty="0">
              <a:solidFill>
                <a:srgbClr val="0070C0"/>
              </a:solidFill>
            </a:endParaRP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4898382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2890879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63314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a:t>Arbitrage</a:t>
            </a:r>
            <a:r>
              <a:rPr lang="en-US" sz="1600" dirty="0"/>
              <a:t> </a:t>
            </a:r>
            <a:r>
              <a:rPr lang="en-US" sz="1600" dirty="0" smtClean="0"/>
              <a:t>- </a:t>
            </a:r>
            <a:r>
              <a:rPr lang="en-US" sz="1600" b="1" dirty="0" smtClean="0">
                <a:solidFill>
                  <a:srgbClr val="0070C0"/>
                </a:solidFill>
              </a:rPr>
              <a:t>simultaneous buy </a:t>
            </a:r>
            <a:r>
              <a:rPr lang="en-US" sz="1600" b="1" dirty="0">
                <a:solidFill>
                  <a:srgbClr val="0070C0"/>
                </a:solidFill>
              </a:rPr>
              <a:t>and </a:t>
            </a:r>
            <a:r>
              <a:rPr lang="en-US" sz="1600" b="1" dirty="0" smtClean="0">
                <a:solidFill>
                  <a:srgbClr val="0070C0"/>
                </a:solidFill>
              </a:rPr>
              <a:t>sell </a:t>
            </a:r>
            <a:r>
              <a:rPr lang="en-US" sz="1600" dirty="0"/>
              <a:t>of an asset to profit from </a:t>
            </a:r>
            <a:r>
              <a:rPr lang="en-US" sz="1600" dirty="0" smtClean="0"/>
              <a:t>a </a:t>
            </a:r>
            <a:r>
              <a:rPr lang="en-US" sz="1600" b="1" dirty="0" smtClean="0">
                <a:solidFill>
                  <a:srgbClr val="0070C0"/>
                </a:solidFill>
              </a:rPr>
              <a:t>price </a:t>
            </a:r>
            <a:r>
              <a:rPr lang="en-US" sz="1600" b="1" dirty="0" err="1" smtClean="0">
                <a:solidFill>
                  <a:srgbClr val="0070C0"/>
                </a:solidFill>
              </a:rPr>
              <a:t>mis</a:t>
            </a:r>
            <a:r>
              <a:rPr lang="en-US" sz="1600" b="1" dirty="0" smtClean="0">
                <a:solidFill>
                  <a:srgbClr val="0070C0"/>
                </a:solidFill>
              </a:rPr>
              <a:t>-match</a:t>
            </a:r>
            <a:r>
              <a:rPr lang="en-US" sz="1600" dirty="0" smtClean="0"/>
              <a:t>. Profits </a:t>
            </a:r>
            <a:r>
              <a:rPr lang="en-US" sz="1600" dirty="0"/>
              <a:t>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a:t>
            </a:r>
            <a:r>
              <a:rPr lang="en-US" sz="1600" dirty="0" smtClean="0"/>
              <a:t>inefficiencies</a:t>
            </a:r>
            <a:endParaRPr lang="en-US" sz="1600" dirty="0"/>
          </a:p>
        </p:txBody>
      </p:sp>
      <p:sp>
        <p:nvSpPr>
          <p:cNvPr id="4" name="TextBox 3"/>
          <p:cNvSpPr txBox="1"/>
          <p:nvPr/>
        </p:nvSpPr>
        <p:spPr>
          <a:xfrm>
            <a:off x="467544" y="2996952"/>
            <a:ext cx="4320480" cy="3631763"/>
          </a:xfrm>
          <a:prstGeom prst="rect">
            <a:avLst/>
          </a:prstGeom>
          <a:noFill/>
        </p:spPr>
        <p:txBody>
          <a:bodyPr wrap="square" rtlCol="0">
            <a:spAutoFit/>
          </a:bodyPr>
          <a:lstStyle/>
          <a:p>
            <a:r>
              <a:rPr lang="en-US" sz="1600" b="1" u="sng" dirty="0" smtClean="0"/>
              <a:t>Warrant </a:t>
            </a:r>
            <a:r>
              <a:rPr lang="en-US" sz="1600" b="1" u="sng" dirty="0"/>
              <a:t>Arbitrage</a:t>
            </a:r>
          </a:p>
          <a:p>
            <a:r>
              <a:rPr lang="en-US" sz="1600" dirty="0"/>
              <a:t>Buy/Sell </a:t>
            </a:r>
            <a:r>
              <a:rPr lang="en-US" sz="1600" dirty="0" smtClean="0"/>
              <a:t>Warrant </a:t>
            </a:r>
            <a:r>
              <a:rPr lang="en-US" sz="1600" dirty="0"/>
              <a:t>against the underlying </a:t>
            </a:r>
            <a:r>
              <a:rPr lang="en-US" sz="1600" dirty="0" smtClean="0"/>
              <a:t>stocks</a:t>
            </a:r>
            <a:endParaRPr lang="en-US" sz="1600" dirty="0"/>
          </a:p>
          <a:p>
            <a:endParaRPr lang="en-US" sz="1600" b="1" u="sng" dirty="0" smtClean="0"/>
          </a:p>
          <a:p>
            <a:r>
              <a:rPr lang="en-US" sz="1600" b="1" u="sng" dirty="0" smtClean="0"/>
              <a:t>ETF Arbitrage</a:t>
            </a:r>
          </a:p>
          <a:p>
            <a:r>
              <a:rPr lang="en-US" sz="1600" dirty="0" smtClean="0"/>
              <a:t>Buy/Sell ETF against </a:t>
            </a:r>
            <a:r>
              <a:rPr lang="en-US" sz="1600" dirty="0"/>
              <a:t>the underlying share </a:t>
            </a:r>
            <a:r>
              <a:rPr lang="en-US" sz="1600" dirty="0" smtClean="0"/>
              <a:t>holdings</a:t>
            </a:r>
          </a:p>
          <a:p>
            <a:endParaRPr lang="en-US" sz="1600" dirty="0"/>
          </a:p>
          <a:p>
            <a:r>
              <a:rPr lang="en-US" sz="1600" b="1" u="sng" dirty="0" smtClean="0"/>
              <a:t>Index </a:t>
            </a:r>
            <a:r>
              <a:rPr lang="en-US" sz="1600" b="1" u="sng" dirty="0"/>
              <a:t>Arbitrage</a:t>
            </a:r>
          </a:p>
          <a:p>
            <a:r>
              <a:rPr lang="en-US" sz="1600" dirty="0"/>
              <a:t>Buy/Sell </a:t>
            </a:r>
            <a:r>
              <a:rPr lang="en-US" sz="1600" dirty="0" smtClean="0"/>
              <a:t>Index Contract against </a:t>
            </a:r>
            <a:r>
              <a:rPr lang="en-US" sz="1600" dirty="0"/>
              <a:t>the underlying share </a:t>
            </a:r>
            <a:r>
              <a:rPr lang="en-US" sz="1600" dirty="0" smtClean="0"/>
              <a:t>holdings</a:t>
            </a:r>
          </a:p>
          <a:p>
            <a:endParaRPr lang="en-US" sz="1600" dirty="0"/>
          </a:p>
          <a:p>
            <a:r>
              <a:rPr lang="en-US" sz="1400" dirty="0" smtClean="0"/>
              <a:t>(Need to take </a:t>
            </a:r>
            <a:r>
              <a:rPr lang="en-US" sz="1400" b="1" dirty="0" smtClean="0">
                <a:solidFill>
                  <a:srgbClr val="0070C0"/>
                </a:solidFill>
              </a:rPr>
              <a:t>transaction cost </a:t>
            </a:r>
            <a:r>
              <a:rPr lang="en-US" sz="1400" dirty="0"/>
              <a:t>into account )</a:t>
            </a:r>
            <a:endParaRPr lang="en-US" sz="1400"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676917"/>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27303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smtClean="0"/>
              <a:t>Latency Arbitrage</a:t>
            </a:r>
            <a:endParaRPr lang="en-US" sz="1600" u="sng" dirty="0"/>
          </a:p>
          <a:p>
            <a:r>
              <a:rPr lang="en-US" sz="1600" dirty="0" smtClean="0"/>
              <a:t>Latency refer </a:t>
            </a:r>
            <a:r>
              <a:rPr lang="en-US" sz="1600" dirty="0"/>
              <a:t>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a:t>
            </a:r>
            <a:r>
              <a:rPr lang="en-US" sz="1600" dirty="0" smtClean="0"/>
              <a:t>executed</a:t>
            </a:r>
            <a:r>
              <a:rPr lang="en-US" sz="1600" dirty="0"/>
              <a:t>. Latency </a:t>
            </a:r>
            <a:r>
              <a:rPr lang="en-US" sz="1600" dirty="0" smtClean="0"/>
              <a:t>Arbitrage derives </a:t>
            </a:r>
            <a:r>
              <a:rPr lang="en-US" sz="1600" dirty="0"/>
              <a:t>its advantage by receiving and acting on market information faster than other market </a:t>
            </a:r>
            <a:r>
              <a:rPr lang="en-US" sz="1600" dirty="0" smtClean="0"/>
              <a:t>participants and “</a:t>
            </a:r>
            <a:r>
              <a:rPr lang="en-US" sz="1600" b="1" dirty="0" smtClean="0">
                <a:solidFill>
                  <a:srgbClr val="0070C0"/>
                </a:solidFill>
              </a:rPr>
              <a:t>front-run</a:t>
            </a:r>
            <a:r>
              <a:rPr lang="en-US" sz="1600" dirty="0"/>
              <a:t>” </a:t>
            </a:r>
            <a:r>
              <a:rPr lang="en-US" sz="1600" dirty="0" smtClean="0"/>
              <a:t>their orders. It is popular in US (not in HK) because US has many different trading </a:t>
            </a:r>
            <a:r>
              <a:rPr lang="en-US" sz="1600" dirty="0"/>
              <a:t>venues (ECN - Electronic Communication </a:t>
            </a:r>
            <a:r>
              <a:rPr lang="en-US" sz="1600" dirty="0" smtClean="0"/>
              <a:t>Network)</a:t>
            </a:r>
            <a:endParaRPr lang="en-US" sz="1600" dirty="0"/>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784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For extreme speed and low latency, it requires </a:t>
            </a:r>
            <a:r>
              <a:rPr lang="en-US" sz="1800" b="1" dirty="0" smtClean="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117</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 Arbitrage</a:t>
            </a:r>
            <a:endParaRPr lang="en-US" dirty="0"/>
          </a:p>
        </p:txBody>
      </p:sp>
      <p:sp>
        <p:nvSpPr>
          <p:cNvPr id="2" name="TextBox 1"/>
          <p:cNvSpPr txBox="1"/>
          <p:nvPr/>
        </p:nvSpPr>
        <p:spPr>
          <a:xfrm>
            <a:off x="539552" y="2636912"/>
            <a:ext cx="5472608" cy="3293209"/>
          </a:xfrm>
          <a:prstGeom prst="rect">
            <a:avLst/>
          </a:prstGeom>
          <a:noFill/>
        </p:spPr>
        <p:txBody>
          <a:bodyPr wrap="square" rtlCol="0">
            <a:spAutoFit/>
          </a:bodyPr>
          <a:lstStyle/>
          <a:p>
            <a:r>
              <a:rPr lang="en-US" sz="1600" b="1" u="sng" dirty="0"/>
              <a:t>Co-location</a:t>
            </a:r>
            <a:r>
              <a:rPr lang="en-US" sz="1600" u="sng" dirty="0"/>
              <a:t> </a:t>
            </a:r>
            <a:endParaRPr lang="en-US" sz="1600" u="sng" dirty="0" smtClean="0"/>
          </a:p>
          <a:p>
            <a:r>
              <a:rPr lang="en-US" sz="1600" dirty="0" smtClean="0"/>
              <a:t>Host </a:t>
            </a:r>
            <a:r>
              <a:rPr lang="en-US" sz="1600" dirty="0"/>
              <a:t>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smtClean="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smtClean="0"/>
              <a:t> increase </a:t>
            </a:r>
            <a:r>
              <a:rPr lang="en-US" sz="1600" dirty="0"/>
              <a:t>the speed of </a:t>
            </a:r>
            <a:r>
              <a:rPr lang="en-US" sz="1600" b="1" dirty="0" smtClean="0">
                <a:solidFill>
                  <a:srgbClr val="0070C0"/>
                </a:solidFill>
              </a:rPr>
              <a:t>transactions</a:t>
            </a:r>
          </a:p>
          <a:p>
            <a:pPr lvl="1">
              <a:buFont typeface="Arial" panose="020B0604020202020204" pitchFamily="34" charset="0"/>
              <a:buChar char="•"/>
            </a:pPr>
            <a:r>
              <a:rPr lang="en-US" sz="1600" dirty="0" smtClean="0">
                <a:hlinkClick r:id="rId4"/>
              </a:rPr>
              <a:t> HKEx </a:t>
            </a:r>
            <a:r>
              <a:rPr lang="en-US" sz="1600" dirty="0">
                <a:hlinkClick r:id="rId4"/>
              </a:rPr>
              <a:t>Data Centre and Hosting Services</a:t>
            </a:r>
            <a:endParaRPr lang="en-US" sz="1600" dirty="0"/>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smtClean="0"/>
              <a:t>FPGA </a:t>
            </a:r>
            <a:r>
              <a:rPr lang="en-US" sz="1600" b="1" u="sng" dirty="0" smtClean="0">
                <a:solidFill>
                  <a:srgbClr val="292934"/>
                </a:solidFill>
              </a:rPr>
              <a:t>(Field-Programmable Gate </a:t>
            </a:r>
            <a:r>
              <a:rPr lang="en-US" sz="1600" b="1" u="sng" dirty="0">
                <a:solidFill>
                  <a:srgbClr val="292934"/>
                </a:solidFill>
              </a:rPr>
              <a:t>Array)</a:t>
            </a:r>
            <a:endParaRPr lang="en-US" sz="1600" b="1" u="sng" dirty="0" smtClean="0">
              <a:solidFill>
                <a:srgbClr val="0070C0"/>
              </a:solidFill>
            </a:endParaRPr>
          </a:p>
          <a:p>
            <a:r>
              <a:rPr lang="en-US" sz="1600" dirty="0" smtClean="0">
                <a:solidFill>
                  <a:srgbClr val="292934"/>
                </a:solidFill>
              </a:rPr>
              <a:t>Program </a:t>
            </a:r>
            <a:r>
              <a:rPr lang="en-US" sz="1600" dirty="0">
                <a:solidFill>
                  <a:srgbClr val="292934"/>
                </a:solidFill>
              </a:rPr>
              <a:t>the trading logic directly in the FPGA </a:t>
            </a:r>
            <a:r>
              <a:rPr lang="en-US" sz="1600" dirty="0" smtClean="0">
                <a:solidFill>
                  <a:srgbClr val="292934"/>
                </a:solidFill>
              </a:rPr>
              <a:t>hardware </a:t>
            </a:r>
          </a:p>
          <a:p>
            <a:r>
              <a:rPr lang="en-US" sz="1600" dirty="0" smtClean="0">
                <a:solidFill>
                  <a:srgbClr val="292934"/>
                </a:solidFill>
                <a:hlinkClick r:id="rId5"/>
              </a:rPr>
              <a:t>In </a:t>
            </a:r>
            <a:r>
              <a:rPr lang="en-US" sz="1600" dirty="0">
                <a:solidFill>
                  <a:srgbClr val="292934"/>
                </a:solidFill>
                <a:hlinkClick r:id="rId5"/>
              </a:rPr>
              <a:t>Pursuit of Ultra-Low Latency: FPGA in High-Frequency Trading</a:t>
            </a:r>
            <a:endParaRPr lang="en-US" sz="1600" dirty="0">
              <a:hlinkClick r:id=""/>
            </a:endParaRPr>
          </a:p>
          <a:p>
            <a:endParaRPr lang="en-US" sz="1600" dirty="0"/>
          </a:p>
        </p:txBody>
      </p:sp>
      <p:pic>
        <p:nvPicPr>
          <p:cNvPr id="8" name="Picture 2" descr="FPGA的圖片搜尋結果"/>
          <p:cNvPicPr>
            <a:picLocks noChangeAspect="1" noChangeArrowheads="1"/>
          </p:cNvPicPr>
          <p:nvPr/>
        </p:nvPicPr>
        <p:blipFill rotWithShape="1">
          <a:blip r:embed="rId6">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50586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smtClean="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118</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Arbitrage</a:t>
            </a:r>
            <a:endParaRPr lang="en-US" dirty="0"/>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smtClean="0"/>
              <a:t>Counter Measure by big company</a:t>
            </a:r>
          </a:p>
          <a:p>
            <a:r>
              <a:rPr lang="en-US" sz="1600" dirty="0" smtClean="0"/>
              <a:t>Executing </a:t>
            </a:r>
            <a:r>
              <a:rPr lang="en-US" sz="1600" b="1" dirty="0" smtClean="0">
                <a:solidFill>
                  <a:srgbClr val="0070C0"/>
                </a:solidFill>
              </a:rPr>
              <a:t>synchronized </a:t>
            </a:r>
            <a:r>
              <a:rPr lang="en-US" sz="1600" b="1" dirty="0">
                <a:solidFill>
                  <a:srgbClr val="0070C0"/>
                </a:solidFill>
              </a:rPr>
              <a:t>trades in multiple exchanges</a:t>
            </a:r>
            <a:r>
              <a:rPr lang="en-US" sz="1600" dirty="0"/>
              <a:t>, consisting of </a:t>
            </a:r>
            <a:r>
              <a:rPr lang="en-US" sz="1600" b="1" dirty="0" smtClean="0">
                <a:solidFill>
                  <a:srgbClr val="0070C0"/>
                </a:solidFill>
              </a:rPr>
              <a:t>atomic </a:t>
            </a:r>
            <a:r>
              <a:rPr lang="en-US" sz="1600" b="1" dirty="0">
                <a:solidFill>
                  <a:srgbClr val="0070C0"/>
                </a:solidFill>
              </a:rPr>
              <a:t>clocks</a:t>
            </a:r>
            <a:r>
              <a:rPr lang="en-US" sz="1600" dirty="0"/>
              <a:t> </a:t>
            </a:r>
            <a:r>
              <a:rPr lang="en-US" sz="1600" dirty="0" smtClean="0"/>
              <a:t>meticulously </a:t>
            </a:r>
            <a:r>
              <a:rPr lang="en-US" sz="1600" dirty="0"/>
              <a:t>calibrated to vibrations of irradiated cesium atoms to sync orders to within a few </a:t>
            </a:r>
            <a:r>
              <a:rPr lang="en-US" sz="1600" b="1" dirty="0">
                <a:solidFill>
                  <a:srgbClr val="0070C0"/>
                </a:solidFill>
              </a:rPr>
              <a:t>billionths of a </a:t>
            </a:r>
            <a:r>
              <a:rPr lang="en-US" sz="1600" b="1" dirty="0" smtClean="0">
                <a:solidFill>
                  <a:srgbClr val="0070C0"/>
                </a:solidFill>
              </a:rPr>
              <a:t>second (nanosecond)</a:t>
            </a:r>
            <a:r>
              <a:rPr lang="en-US" sz="1600" dirty="0" smtClean="0"/>
              <a:t>. The </a:t>
            </a:r>
            <a:r>
              <a:rPr lang="en-US" sz="1600" dirty="0"/>
              <a:t>smaller orders are sent to servers located as close to the exchanges as possible, along with instructions on the precise times that they should be executed. </a:t>
            </a:r>
            <a:r>
              <a:rPr lang="en-US" sz="1600" dirty="0" smtClean="0"/>
              <a:t>The </a:t>
            </a:r>
            <a:r>
              <a:rPr lang="en-US" sz="1600" dirty="0"/>
              <a:t>co-located servers sync their transactions so that HFT firms won’t have enough time to identify an order on one exchange and then race to another to trade against </a:t>
            </a:r>
            <a:r>
              <a:rPr lang="en-US" sz="1600" dirty="0" smtClean="0"/>
              <a:t>it.</a:t>
            </a:r>
          </a:p>
          <a:p>
            <a:r>
              <a:rPr lang="en-US" sz="1600" dirty="0" smtClean="0">
                <a:hlinkClick r:id="rId4"/>
              </a:rPr>
              <a:t>Renaissance </a:t>
            </a:r>
            <a:r>
              <a:rPr lang="en-US" sz="1600" dirty="0">
                <a:hlinkClick r:id="rId4"/>
              </a:rPr>
              <a:t>Technologies Aims at HFT by Using Atomic Clock</a:t>
            </a:r>
            <a:endParaRPr lang="en-US" sz="1600" dirty="0"/>
          </a:p>
          <a:p>
            <a:endParaRPr lang="en-US" sz="1600" dirty="0" smtClean="0"/>
          </a:p>
          <a:p>
            <a:endParaRPr lang="en-US" sz="1600" dirty="0" smtClean="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293096"/>
            <a:ext cx="6063319" cy="2308324"/>
          </a:xfrm>
          <a:prstGeom prst="rect">
            <a:avLst/>
          </a:prstGeom>
          <a:noFill/>
        </p:spPr>
        <p:txBody>
          <a:bodyPr wrap="square" rtlCol="0">
            <a:spAutoFit/>
          </a:bodyPr>
          <a:lstStyle/>
          <a:p>
            <a:r>
              <a:rPr lang="en-US" sz="1600" b="1" u="sng" dirty="0"/>
              <a:t>Regulator </a:t>
            </a:r>
          </a:p>
          <a:p>
            <a:r>
              <a:rPr lang="en-US" sz="1600" dirty="0" smtClean="0"/>
              <a:t>Latency arbitrage is unfair </a:t>
            </a:r>
            <a:r>
              <a:rPr lang="en-US" sz="1600" dirty="0"/>
              <a:t>to </a:t>
            </a:r>
            <a:r>
              <a:rPr lang="en-US" sz="1600" b="1" dirty="0" smtClean="0">
                <a:solidFill>
                  <a:srgbClr val="0070C0"/>
                </a:solidFill>
              </a:rPr>
              <a:t>retailers </a:t>
            </a:r>
            <a:r>
              <a:rPr lang="en-US" sz="1600" b="1" dirty="0">
                <a:solidFill>
                  <a:srgbClr val="0070C0"/>
                </a:solidFill>
              </a:rPr>
              <a:t>or smaller participants </a:t>
            </a:r>
            <a:r>
              <a:rPr lang="en-US" sz="1600" dirty="0" smtClean="0"/>
              <a:t>that do not </a:t>
            </a:r>
            <a:r>
              <a:rPr lang="en-US" sz="1600" dirty="0"/>
              <a:t>have the resource to build sophistication trading </a:t>
            </a:r>
            <a:r>
              <a:rPr lang="en-US" sz="1600" dirty="0" smtClean="0"/>
              <a:t>infrastructure. The </a:t>
            </a:r>
            <a:r>
              <a:rPr lang="en-US" sz="1600" dirty="0"/>
              <a:t>New York Stock Exchange (NYSE) has won approval to implement its proposed </a:t>
            </a:r>
            <a:r>
              <a:rPr lang="en-US" sz="1600" b="1" dirty="0">
                <a:solidFill>
                  <a:srgbClr val="0070C0"/>
                </a:solidFill>
              </a:rPr>
              <a:t>350-microsecond delay </a:t>
            </a:r>
            <a:r>
              <a:rPr lang="en-US" sz="1600" dirty="0"/>
              <a:t>on NYSE </a:t>
            </a:r>
            <a:r>
              <a:rPr lang="en-US" sz="1600" dirty="0" smtClean="0"/>
              <a:t>MKT which </a:t>
            </a:r>
            <a:r>
              <a:rPr lang="en-US" sz="1600" b="1" dirty="0" smtClean="0">
                <a:solidFill>
                  <a:srgbClr val="0070C0"/>
                </a:solidFill>
              </a:rPr>
              <a:t>slow </a:t>
            </a:r>
            <a:r>
              <a:rPr lang="en-US" sz="1600" b="1" dirty="0">
                <a:solidFill>
                  <a:srgbClr val="0070C0"/>
                </a:solidFill>
              </a:rPr>
              <a:t>down </a:t>
            </a:r>
            <a:r>
              <a:rPr lang="en-US" sz="1600" b="1" dirty="0" smtClean="0">
                <a:solidFill>
                  <a:srgbClr val="0070C0"/>
                </a:solidFill>
              </a:rPr>
              <a:t>the high-frequency </a:t>
            </a:r>
            <a:r>
              <a:rPr lang="en-US" sz="1600" b="1" dirty="0">
                <a:solidFill>
                  <a:srgbClr val="0070C0"/>
                </a:solidFill>
              </a:rPr>
              <a:t>traders</a:t>
            </a:r>
            <a:r>
              <a:rPr lang="en-US" sz="1600" dirty="0"/>
              <a:t> </a:t>
            </a:r>
            <a:r>
              <a:rPr lang="en-US" sz="1600" dirty="0" smtClean="0"/>
              <a:t>and level </a:t>
            </a:r>
            <a:r>
              <a:rPr lang="en-US" sz="1600" dirty="0"/>
              <a:t>the playing </a:t>
            </a:r>
            <a:r>
              <a:rPr lang="en-US" sz="1600" dirty="0" smtClean="0"/>
              <a:t>field.</a:t>
            </a:r>
          </a:p>
          <a:p>
            <a:r>
              <a:rPr lang="en-US" sz="1600" dirty="0" smtClean="0">
                <a:hlinkClick r:id="rId7"/>
              </a:rPr>
              <a:t>NYSE </a:t>
            </a:r>
            <a:r>
              <a:rPr lang="en-US" sz="1600" dirty="0">
                <a:hlinkClick r:id="rId7"/>
              </a:rPr>
              <a:t>gets speed bump approval from SEC</a:t>
            </a:r>
            <a:endParaRPr lang="en-US" sz="1600" dirty="0"/>
          </a:p>
          <a:p>
            <a:endParaRPr lang="en-US" sz="1600" dirty="0"/>
          </a:p>
        </p:txBody>
      </p:sp>
    </p:spTree>
    <p:extLst>
      <p:ext uri="{BB962C8B-B14F-4D97-AF65-F5344CB8AC3E}">
        <p14:creationId xmlns:p14="http://schemas.microsoft.com/office/powerpoint/2010/main" val="60674691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904327215"/>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10023007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53375927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15676190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363079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Transactions limit</a:t>
            </a:r>
            <a:r>
              <a:rPr lang="en-US" sz="1600" dirty="0" smtClean="0"/>
              <a:t>: no. of repeated cancel/resend (may be seen as </a:t>
            </a:r>
            <a:r>
              <a:rPr lang="en-US" sz="1600" b="1" dirty="0" smtClean="0">
                <a:solidFill>
                  <a:srgbClr val="0070C0"/>
                </a:solidFill>
              </a:rPr>
              <a:t>flashing order </a:t>
            </a:r>
            <a:r>
              <a:rPr lang="en-US" sz="1600" dirty="0" smtClean="0"/>
              <a:t>for false signal); limit the no. of trans per minute</a:t>
            </a:r>
          </a:p>
          <a:p>
            <a:pPr lvl="1"/>
            <a:endParaRPr lang="en-US" sz="16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t>
            </a:r>
            <a:r>
              <a:rPr lang="en-US" sz="1600" dirty="0" err="1" smtClean="0"/>
              <a:t>Algo</a:t>
            </a:r>
            <a:r>
              <a:rPr lang="en-US" sz="1600" dirty="0" smtClean="0"/>
              <a:t>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10196427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b="1" dirty="0" smtClean="0"/>
              <a:t>Environment Segregation</a:t>
            </a:r>
            <a:r>
              <a:rPr lang="en-US" sz="1800" dirty="0" smtClean="0"/>
              <a:t>: Development, QA and production environment needs to be separated properly (</a:t>
            </a:r>
            <a:r>
              <a:rPr lang="en-US" sz="1800" dirty="0" smtClean="0">
                <a:solidFill>
                  <a:srgbClr val="00B050"/>
                </a:solidFill>
              </a:rPr>
              <a:t>send QA order to production is the major disaster</a:t>
            </a:r>
            <a:r>
              <a:rPr lang="en-US" sz="1800" dirty="0" smtClean="0"/>
              <a:t>)</a:t>
            </a:r>
          </a:p>
          <a:p>
            <a:pPr marL="800100" lvl="1" indent="-342900">
              <a:buFont typeface="Arial" panose="020B0604020202020204" pitchFamily="34" charset="0"/>
              <a:buChar char="•"/>
            </a:pPr>
            <a:endParaRPr lang="en-US" sz="1600" dirty="0" smtClean="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1492026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Other Stock Exchanges - 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981143656"/>
              </p:ext>
            </p:extLst>
          </p:nvPr>
        </p:nvGraphicFramePr>
        <p:xfrm>
          <a:off x="899592" y="1988840"/>
          <a:ext cx="7272808" cy="256540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013176"/>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123135579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282928827"/>
              </p:ext>
            </p:extLst>
          </p:nvPr>
        </p:nvGraphicFramePr>
        <p:xfrm>
          <a:off x="899592" y="1988840"/>
          <a:ext cx="7272808" cy="378968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321059363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hlinkClick r:id="rId3"/>
              </a:rPr>
              <a:t>Cyan Spring </a:t>
            </a:r>
            <a:r>
              <a:rPr lang="en-US" sz="1800" dirty="0" smtClean="0"/>
              <a:t>– Java based Algo framework</a:t>
            </a:r>
          </a:p>
          <a:p>
            <a:pPr>
              <a:buFont typeface="Arial" panose="020B0604020202020204" pitchFamily="34" charset="0"/>
              <a:buChar char="•"/>
            </a:pPr>
            <a:r>
              <a:rPr lang="en-US" sz="1800" dirty="0" smtClean="0">
                <a:hlinkClick r:id="rId4"/>
              </a:rPr>
              <a:t>Strategy Code Examples</a:t>
            </a:r>
            <a:endParaRPr lang="en-US" sz="1800" dirty="0"/>
          </a:p>
          <a:p>
            <a:pPr>
              <a:buFont typeface="Arial" panose="020B0604020202020204" pitchFamily="34" charset="0"/>
              <a:buChar char="•"/>
            </a:pPr>
            <a:r>
              <a:rPr lang="en-US" sz="1800" dirty="0" smtClean="0">
                <a:hlinkClick r:id="rId5"/>
              </a:rPr>
              <a:t>VWAP Demo</a:t>
            </a:r>
            <a:endParaRPr lang="en-US" sz="1800"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126</a:t>
            </a:fld>
            <a:endParaRPr lang="en-US" sz="1400" dirty="0">
              <a:latin typeface="Arial" charset="0"/>
            </a:endParaRPr>
          </a:p>
        </p:txBody>
      </p:sp>
      <p:pic>
        <p:nvPicPr>
          <p:cNvPr id="6146" name="Picture 2" descr="http://www.cyanspring.com/images/architectu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420888"/>
            <a:ext cx="6480719"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67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75608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 (</a:t>
            </a:r>
            <a:r>
              <a:rPr lang="en-US" sz="2000" b="1" dirty="0" smtClean="0">
                <a:solidFill>
                  <a:srgbClr val="0070C0"/>
                </a:solidFill>
              </a:rPr>
              <a:t>full-time</a:t>
            </a:r>
            <a:r>
              <a:rPr lang="en-US" sz="2000" dirty="0" smtClean="0"/>
              <a:t>)</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Our own </a:t>
            </a:r>
            <a:r>
              <a:rPr lang="en-US" sz="2000" b="1" dirty="0">
                <a:solidFill>
                  <a:srgbClr val="0070C0"/>
                </a:solidFill>
              </a:rPr>
              <a:t>$HK100,000</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smtClean="0"/>
              <a:t>Hong Kong</a:t>
            </a:r>
            <a:endParaRPr lang="en-US" sz="2000" dirty="0"/>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b="1" dirty="0" smtClean="0">
                <a:solidFill>
                  <a:srgbClr val="0070C0"/>
                </a:solidFill>
              </a:rPr>
              <a:t>technical analysis </a:t>
            </a:r>
            <a:r>
              <a:rPr lang="en-US" sz="2000" dirty="0" smtClean="0"/>
              <a:t>(e.g. price</a:t>
            </a:r>
            <a:r>
              <a:rPr lang="en-US" sz="2000" dirty="0"/>
              <a:t>, trends, </a:t>
            </a:r>
            <a:r>
              <a:rPr lang="en-US" sz="2000" dirty="0" smtClean="0"/>
              <a:t>volume) only. Do not care about the fundamental values</a:t>
            </a:r>
            <a:endParaRPr lang="en-US" sz="2000" dirty="0"/>
          </a:p>
          <a:p>
            <a:pPr>
              <a:buFont typeface="Arial" panose="020B0604020202020204" pitchFamily="34" charset="0"/>
              <a:buChar char="•"/>
            </a:pPr>
            <a:endParaRPr lang="en-US" sz="2000" b="1" dirty="0" smtClean="0">
              <a:solidFill>
                <a:srgbClr val="0070C0"/>
              </a:solidFill>
            </a:endParaRPr>
          </a:p>
          <a:p>
            <a:pPr>
              <a:buFont typeface="Arial" panose="020B0604020202020204" pitchFamily="34" charset="0"/>
              <a:buChar char="•"/>
            </a:pPr>
            <a:r>
              <a:rPr lang="en-US" sz="2000" b="1" dirty="0" smtClean="0"/>
              <a:t>Systems</a:t>
            </a:r>
            <a:r>
              <a:rPr lang="en-US" sz="2000" dirty="0" smtClean="0"/>
              <a:t>: Fully </a:t>
            </a:r>
            <a:r>
              <a:rPr lang="en-US" sz="2000" b="1" dirty="0">
                <a:solidFill>
                  <a:srgbClr val="0070C0"/>
                </a:solidFill>
              </a:rPr>
              <a:t>automated</a:t>
            </a:r>
            <a:r>
              <a:rPr lang="en-US" sz="2000" dirty="0" smtClean="0"/>
              <a:t> trading systems. </a:t>
            </a:r>
            <a:endParaRPr lang="en-US" sz="2000" dirty="0"/>
          </a:p>
          <a:p>
            <a:pPr marL="0" indent="0"/>
            <a:endParaRPr lang="en-US" sz="2000" dirty="0"/>
          </a:p>
        </p:txBody>
      </p:sp>
    </p:spTree>
    <p:extLst>
      <p:ext uri="{BB962C8B-B14F-4D97-AF65-F5344CB8AC3E}">
        <p14:creationId xmlns:p14="http://schemas.microsoft.com/office/powerpoint/2010/main" val="28331332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844824"/>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smtClean="0"/>
              <a:t>Day-trading:</a:t>
            </a:r>
            <a:r>
              <a:rPr lang="en-US" sz="2000" b="1" dirty="0" smtClean="0">
                <a:solidFill>
                  <a:srgbClr val="0070C0"/>
                </a:solidFill>
              </a:rPr>
              <a:t> </a:t>
            </a:r>
            <a:r>
              <a:rPr lang="en-US" sz="2000" dirty="0" smtClean="0"/>
              <a:t>buys </a:t>
            </a:r>
            <a:r>
              <a:rPr lang="en-US" sz="2000" dirty="0"/>
              <a:t>and sells a financial instrument </a:t>
            </a:r>
            <a:r>
              <a:rPr lang="en-US" sz="2000" b="1" dirty="0">
                <a:solidFill>
                  <a:srgbClr val="0070C0"/>
                </a:solidFill>
              </a:rPr>
              <a:t>within the same trading day</a:t>
            </a:r>
            <a:r>
              <a:rPr lang="en-US" sz="2000" dirty="0"/>
              <a:t>, such that </a:t>
            </a:r>
            <a:r>
              <a:rPr lang="en-US" sz="2000" b="1" dirty="0" smtClean="0">
                <a:solidFill>
                  <a:srgbClr val="0070C0"/>
                </a:solidFill>
              </a:rPr>
              <a:t>all positions are closed </a:t>
            </a:r>
            <a:r>
              <a:rPr lang="en-US" sz="2000" dirty="0" smtClean="0"/>
              <a:t>before </a:t>
            </a:r>
            <a:r>
              <a:rPr lang="en-US" sz="2000" dirty="0"/>
              <a:t>the market closes for the trading day</a:t>
            </a:r>
            <a:endParaRPr lang="en-US" sz="2000" b="1" dirty="0" smtClean="0">
              <a:solidFill>
                <a:srgbClr val="0070C0"/>
              </a:solidFill>
            </a:endParaRPr>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marL="0" indent="0"/>
            <a:endParaRPr lang="en-US" sz="2000" dirty="0"/>
          </a:p>
        </p:txBody>
      </p:sp>
      <p:grpSp>
        <p:nvGrpSpPr>
          <p:cNvPr id="4" name="Group 3"/>
          <p:cNvGrpSpPr/>
          <p:nvPr/>
        </p:nvGrpSpPr>
        <p:grpSpPr>
          <a:xfrm>
            <a:off x="2163733" y="2996952"/>
            <a:ext cx="4352483" cy="2448272"/>
            <a:chOff x="2339752" y="3501008"/>
            <a:chExt cx="4352483" cy="2448272"/>
          </a:xfrm>
        </p:grpSpPr>
        <p:pic>
          <p:nvPicPr>
            <p:cNvPr id="2050" name="Picture 2" descr="Love Harry Love.avi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01008"/>
              <a:ext cx="4352483"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8990" y="5118283"/>
              <a:ext cx="2676951" cy="830997"/>
            </a:xfrm>
            <a:prstGeom prst="rect">
              <a:avLst/>
            </a:prstGeom>
            <a:noFill/>
          </p:spPr>
          <p:txBody>
            <a:bodyPr wrap="none" rtlCol="0">
              <a:spAutoFit/>
            </a:bodyPr>
            <a:lstStyle/>
            <a:p>
              <a:r>
                <a:rPr lang="en-US" dirty="0" smtClean="0">
                  <a:solidFill>
                    <a:schemeClr val="bg1"/>
                  </a:solidFill>
                </a:rPr>
                <a:t>Love, Harry. Love.</a:t>
              </a:r>
            </a:p>
            <a:p>
              <a:r>
                <a:rPr lang="zh-TW" altLang="en-US" dirty="0">
                  <a:solidFill>
                    <a:schemeClr val="bg1"/>
                  </a:solidFill>
                </a:rPr>
                <a:t>係愛</a:t>
              </a:r>
              <a:r>
                <a:rPr lang="zh-TW" altLang="en-US" dirty="0" smtClean="0">
                  <a:solidFill>
                    <a:schemeClr val="bg1"/>
                  </a:solidFill>
                </a:rPr>
                <a:t>呀</a:t>
              </a:r>
              <a:r>
                <a:rPr lang="en-US" altLang="zh-TW" dirty="0" smtClean="0">
                  <a:solidFill>
                    <a:schemeClr val="bg1"/>
                  </a:solidFill>
                </a:rPr>
                <a:t>, </a:t>
              </a:r>
              <a:r>
                <a:rPr lang="zh-TW" altLang="en-US" dirty="0" smtClean="0">
                  <a:solidFill>
                    <a:schemeClr val="bg1"/>
                  </a:solidFill>
                </a:rPr>
                <a:t>哈</a:t>
              </a:r>
              <a:r>
                <a:rPr lang="zh-TW" altLang="en-US" dirty="0">
                  <a:solidFill>
                    <a:schemeClr val="bg1"/>
                  </a:solidFill>
                </a:rPr>
                <a:t>利</a:t>
              </a:r>
              <a:endParaRPr lang="en-US" dirty="0">
                <a:solidFill>
                  <a:schemeClr val="bg1"/>
                </a:solidFill>
              </a:endParaRPr>
            </a:p>
          </p:txBody>
        </p:sp>
      </p:grpSp>
      <p:sp>
        <p:nvSpPr>
          <p:cNvPr id="8" name="TextBox 7"/>
          <p:cNvSpPr txBox="1"/>
          <p:nvPr/>
        </p:nvSpPr>
        <p:spPr>
          <a:xfrm>
            <a:off x="467544" y="5469031"/>
            <a:ext cx="7848872" cy="1200329"/>
          </a:xfrm>
          <a:prstGeom prst="rect">
            <a:avLst/>
          </a:prstGeom>
          <a:noFill/>
        </p:spPr>
        <p:txBody>
          <a:bodyPr wrap="square" rtlCol="0">
            <a:spAutoFit/>
          </a:bodyPr>
          <a:lstStyle/>
          <a:p>
            <a:r>
              <a:rPr lang="en-US" sz="1800" dirty="0"/>
              <a:t>We do day-trading, not because we’re short-term speculators or gamblers. It’s </a:t>
            </a:r>
            <a:r>
              <a:rPr lang="en-US" sz="1800" dirty="0" smtClean="0"/>
              <a:t>because we love our family as we </a:t>
            </a:r>
            <a:r>
              <a:rPr lang="en-US" sz="1800" b="1" dirty="0" smtClean="0">
                <a:solidFill>
                  <a:srgbClr val="0070C0"/>
                </a:solidFill>
              </a:rPr>
              <a:t>don’t have to monitor other markets </a:t>
            </a:r>
            <a:r>
              <a:rPr lang="en-US" sz="1800" dirty="0" smtClean="0"/>
              <a:t>when we back home.</a:t>
            </a:r>
            <a:endParaRPr lang="en-US" sz="1800" dirty="0"/>
          </a:p>
          <a:p>
            <a:endParaRPr lang="en-US" sz="1800" dirty="0"/>
          </a:p>
        </p:txBody>
      </p:sp>
    </p:spTree>
    <p:extLst>
      <p:ext uri="{BB962C8B-B14F-4D97-AF65-F5344CB8AC3E}">
        <p14:creationId xmlns:p14="http://schemas.microsoft.com/office/powerpoint/2010/main" val="9094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8052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764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7416824"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solidFill>
                  <a:srgbClr val="0070C0"/>
                </a:solidFill>
              </a:rPr>
              <a:t>Automated trading system </a:t>
            </a:r>
            <a:r>
              <a:rPr lang="en-US" sz="1600" dirty="0" smtClean="0"/>
              <a:t>monitors </a:t>
            </a:r>
            <a:r>
              <a:rPr lang="en-US" sz="1600" b="1" dirty="0">
                <a:solidFill>
                  <a:srgbClr val="0070C0"/>
                </a:solidFill>
              </a:rPr>
              <a:t>few </a:t>
            </a:r>
            <a:r>
              <a:rPr lang="en-US" sz="1600" b="1" dirty="0">
                <a:solidFill>
                  <a:srgbClr val="0070C0"/>
                </a:solidFill>
              </a:rPr>
              <a:t>hundred active </a:t>
            </a:r>
            <a:r>
              <a:rPr lang="en-US" sz="1600" b="1" dirty="0">
                <a:solidFill>
                  <a:srgbClr val="0070C0"/>
                </a:solidFill>
              </a:rPr>
              <a:t>warrants </a:t>
            </a:r>
            <a:r>
              <a:rPr lang="en-US" sz="1600" dirty="0"/>
              <a:t>in </a:t>
            </a:r>
            <a:r>
              <a:rPr lang="en-US" sz="1600" b="1" dirty="0" smtClean="0">
                <a:solidFill>
                  <a:srgbClr val="0070C0"/>
                </a:solidFill>
              </a:rPr>
              <a:t>real-time</a:t>
            </a:r>
            <a:r>
              <a:rPr lang="en-US" sz="1600" dirty="0" smtClean="0"/>
              <a:t> for the following conditions:</a:t>
            </a:r>
          </a:p>
          <a:p>
            <a:pPr marL="0" indent="0"/>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b="1" dirty="0">
                <a:solidFill>
                  <a:srgbClr val="FF0000"/>
                </a:solidFill>
              </a:rPr>
              <a:t>super user</a:t>
            </a:r>
            <a:r>
              <a:rPr lang="en-US" sz="1600" dirty="0"/>
              <a:t>" </a:t>
            </a:r>
            <a:r>
              <a:rPr lang="en-US" sz="1600" dirty="0" smtClean="0"/>
              <a:t>trade </a:t>
            </a:r>
            <a:br>
              <a:rPr lang="en-US" sz="1600" dirty="0" smtClean="0"/>
            </a:br>
            <a:endParaRPr lang="en-US" sz="1600" dirty="0" smtClean="0"/>
          </a:p>
          <a:p>
            <a:pPr marL="0" lvl="1" indent="0">
              <a:buClrTx/>
              <a:buNone/>
            </a:pPr>
            <a:r>
              <a:rPr lang="en-US" sz="1400" dirty="0" smtClean="0"/>
              <a:t>	1: </a:t>
            </a:r>
            <a:r>
              <a:rPr lang="en-US" sz="1400" b="1" dirty="0" smtClean="0"/>
              <a:t>Large Notional</a:t>
            </a:r>
            <a:r>
              <a:rPr lang="en-US" sz="1400" dirty="0" smtClean="0"/>
              <a:t>: a </a:t>
            </a:r>
            <a:r>
              <a:rPr lang="en-US" sz="1400" b="1" dirty="0" smtClean="0">
                <a:solidFill>
                  <a:srgbClr val="0070C0"/>
                </a:solidFill>
              </a:rPr>
              <a:t>single trade </a:t>
            </a:r>
            <a:r>
              <a:rPr lang="en-US" sz="1400" dirty="0" smtClean="0"/>
              <a:t>&gt; $HK 50,000</a:t>
            </a:r>
          </a:p>
          <a:p>
            <a:pPr marL="0" indent="0"/>
            <a:endParaRPr lang="en-US" sz="1400" dirty="0"/>
          </a:p>
          <a:p>
            <a:pPr marL="0" indent="0"/>
            <a:r>
              <a:rPr lang="en-US" sz="1400" dirty="0"/>
              <a:t>	2: </a:t>
            </a:r>
            <a:r>
              <a:rPr lang="en-US" sz="1400" b="1" dirty="0" smtClean="0"/>
              <a:t>Price move up immediately</a:t>
            </a:r>
            <a:r>
              <a:rPr lang="en-US" sz="1400" dirty="0" smtClean="0"/>
              <a:t>: </a:t>
            </a:r>
            <a:r>
              <a:rPr lang="en-US" sz="1400" b="1" dirty="0" smtClean="0">
                <a:solidFill>
                  <a:srgbClr val="0070C0"/>
                </a:solidFill>
              </a:rPr>
              <a:t>Ask price move </a:t>
            </a:r>
            <a:r>
              <a:rPr lang="en-US" sz="1400" b="1" dirty="0">
                <a:solidFill>
                  <a:srgbClr val="0070C0"/>
                </a:solidFill>
              </a:rPr>
              <a:t>up</a:t>
            </a:r>
            <a:r>
              <a:rPr lang="en-US" sz="1400" dirty="0"/>
              <a:t> (&gt;= 1 </a:t>
            </a:r>
            <a:r>
              <a:rPr lang="en-US" sz="1400" dirty="0" smtClean="0"/>
              <a:t>tick </a:t>
            </a:r>
            <a:r>
              <a:rPr lang="en-US" sz="1400" b="1" dirty="0" smtClean="0">
                <a:solidFill>
                  <a:srgbClr val="0070C0"/>
                </a:solidFill>
              </a:rPr>
              <a:t>within</a:t>
            </a:r>
            <a:r>
              <a:rPr lang="en-US" sz="1400" dirty="0" smtClean="0">
                <a:solidFill>
                  <a:srgbClr val="0070C0"/>
                </a:solidFill>
              </a:rPr>
              <a:t> </a:t>
            </a:r>
            <a:r>
              <a:rPr lang="en-US" sz="1400" dirty="0" smtClean="0"/>
              <a:t>5s)</a:t>
            </a:r>
            <a:endParaRPr lang="en-US" sz="1400" dirty="0"/>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r>
              <a:rPr lang="en-US" sz="1400" dirty="0"/>
              <a:t>	</a:t>
            </a:r>
            <a:r>
              <a:rPr lang="en-US" sz="1400" dirty="0" smtClean="0"/>
              <a:t>2</a:t>
            </a:r>
            <a:r>
              <a:rPr lang="en-US" sz="1400" dirty="0"/>
              <a:t>: </a:t>
            </a:r>
            <a:r>
              <a:rPr lang="en-US" sz="1400" b="1" dirty="0"/>
              <a:t>Stop Loss</a:t>
            </a:r>
            <a:r>
              <a:rPr lang="en-US" sz="1400" dirty="0"/>
              <a:t>: </a:t>
            </a:r>
            <a:r>
              <a:rPr lang="en-US" sz="1400" dirty="0" err="1"/>
              <a:t>avg</a:t>
            </a:r>
            <a:r>
              <a:rPr lang="en-US" sz="1400" dirty="0"/>
              <a:t> </a:t>
            </a:r>
            <a:r>
              <a:rPr lang="en-US" sz="1400" dirty="0" err="1"/>
              <a:t>px</a:t>
            </a:r>
            <a:r>
              <a:rPr lang="en-US" sz="1400" dirty="0"/>
              <a:t> - bid &gt;= </a:t>
            </a:r>
            <a:r>
              <a:rPr lang="en-US" sz="1400" b="1" dirty="0">
                <a:solidFill>
                  <a:srgbClr val="00B050"/>
                </a:solidFill>
              </a:rPr>
              <a:t>3 </a:t>
            </a:r>
            <a:r>
              <a:rPr lang="en-US" sz="1400" b="1" dirty="0" smtClean="0">
                <a:solidFill>
                  <a:srgbClr val="00B050"/>
                </a:solidFill>
              </a:rPr>
              <a:t>ticks</a:t>
            </a:r>
          </a:p>
          <a:p>
            <a:pPr marL="0" indent="0"/>
            <a:endParaRPr lang="en-US" sz="1400" dirty="0" smtClean="0"/>
          </a:p>
          <a:p>
            <a:pPr marL="0" indent="0"/>
            <a:r>
              <a:rPr lang="en-US" sz="1400" dirty="0"/>
              <a:t>	</a:t>
            </a:r>
            <a:r>
              <a:rPr lang="en-US" sz="1400" dirty="0" smtClean="0"/>
              <a:t>3: </a:t>
            </a:r>
            <a:r>
              <a:rPr lang="en-US" sz="1400" b="1" dirty="0" smtClean="0"/>
              <a:t>Time mode</a:t>
            </a:r>
            <a:r>
              <a:rPr lang="en-US" sz="1400" dirty="0" smtClean="0"/>
              <a:t>: 15 mins 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5503383" y="4077072"/>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347864" y="6053594"/>
            <a:ext cx="5544617" cy="338554"/>
          </a:xfrm>
          <a:prstGeom prst="rect">
            <a:avLst/>
          </a:prstGeom>
          <a:noFill/>
        </p:spPr>
        <p:txBody>
          <a:bodyPr wrap="square" rtlCol="0">
            <a:spAutoFit/>
          </a:bodyPr>
          <a:lstStyle/>
          <a:p>
            <a:r>
              <a:rPr lang="en-US" sz="1600" dirty="0" smtClean="0">
                <a:solidFill>
                  <a:srgbClr val="00B050"/>
                </a:solidFill>
              </a:rPr>
              <a:t>Canberra Blackjack Experience for the 3 ticks stop loss</a:t>
            </a:r>
            <a:endParaRPr lang="en-US" sz="1600" dirty="0">
              <a:solidFill>
                <a:srgbClr val="00B050"/>
              </a:solidFill>
            </a:endParaRPr>
          </a:p>
        </p:txBody>
      </p:sp>
    </p:spTree>
    <p:extLst>
      <p:ext uri="{BB962C8B-B14F-4D97-AF65-F5344CB8AC3E}">
        <p14:creationId xmlns:p14="http://schemas.microsoft.com/office/powerpoint/2010/main" val="2646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477472" cy="2031325"/>
          </a:xfrm>
          <a:prstGeom prst="rect">
            <a:avLst/>
          </a:prstGeom>
          <a:noFill/>
        </p:spPr>
        <p:txBody>
          <a:bodyPr wrap="square" rtlCol="0">
            <a:spAutoFit/>
          </a:bodyPr>
          <a:lstStyle/>
          <a:p>
            <a:r>
              <a:rPr lang="en-US" sz="1800" b="1" u="sng" dirty="0">
                <a:solidFill>
                  <a:schemeClr val="tx2"/>
                </a:solidFill>
              </a:rPr>
              <a:t>Possible </a:t>
            </a:r>
            <a:r>
              <a:rPr lang="en-US" sz="1800" b="1" u="sng" dirty="0" smtClean="0">
                <a:solidFill>
                  <a:schemeClr val="tx2"/>
                </a:solidFill>
              </a:rPr>
              <a:t>Price-related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p:txBody>
      </p:sp>
      <p:pic>
        <p:nvPicPr>
          <p:cNvPr id="1026" name="Picture 2" descr="Pricing warrants - The Chin Fam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184" y="4221088"/>
            <a:ext cx="5029200"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7530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5112568" cy="3139321"/>
          </a:xfrm>
          <a:prstGeom prst="rect">
            <a:avLst/>
          </a:prstGeom>
          <a:noFill/>
        </p:spPr>
        <p:txBody>
          <a:bodyPr wrap="square" rtlCol="0">
            <a:spAutoFit/>
          </a:bodyPr>
          <a:lstStyle/>
          <a:p>
            <a:r>
              <a:rPr lang="en-US" sz="1800" b="1" u="sng" dirty="0" smtClean="0"/>
              <a:t>Betting Size (Notional $)</a:t>
            </a:r>
          </a:p>
          <a:p>
            <a:endParaRPr lang="en-US" sz="1800" dirty="0" smtClean="0"/>
          </a:p>
          <a:p>
            <a:r>
              <a:rPr lang="en-US" sz="1800" dirty="0" smtClean="0"/>
              <a:t>When your first trade with $10,000 lose, how much will you bet in the next trade?</a:t>
            </a:r>
          </a:p>
          <a:p>
            <a:endParaRPr lang="en-US" sz="1800" dirty="0"/>
          </a:p>
          <a:p>
            <a:pPr marL="342900" indent="-342900">
              <a:buFont typeface="+mj-lt"/>
              <a:buAutoNum type="alphaUcPeriod"/>
            </a:pPr>
            <a:r>
              <a:rPr lang="en-US" sz="1800" dirty="0" smtClean="0"/>
              <a:t>Same $10,000</a:t>
            </a:r>
          </a:p>
          <a:p>
            <a:pPr marL="342900" indent="-342900">
              <a:buFont typeface="+mj-lt"/>
              <a:buAutoNum type="alphaUcPeriod"/>
            </a:pPr>
            <a:r>
              <a:rPr lang="en-US" sz="1800" dirty="0" smtClean="0"/>
              <a:t>More than $10,000</a:t>
            </a:r>
          </a:p>
          <a:p>
            <a:pPr marL="342900" indent="-342900">
              <a:buFont typeface="+mj-lt"/>
              <a:buAutoNum type="alphaUcPeriod"/>
            </a:pPr>
            <a:r>
              <a:rPr lang="en-US" sz="1800" dirty="0" smtClean="0"/>
              <a:t>Less than $10,000</a:t>
            </a:r>
          </a:p>
          <a:p>
            <a:pPr marL="342900" indent="-342900">
              <a:buFont typeface="+mj-lt"/>
              <a:buAutoNum type="alphaUcPeriod"/>
            </a:pPr>
            <a:r>
              <a:rPr lang="en-US" sz="1800" dirty="0" smtClean="0"/>
              <a:t>All-in</a:t>
            </a:r>
          </a:p>
          <a:p>
            <a:endParaRPr lang="en-US" sz="1800" dirty="0" smtClean="0"/>
          </a:p>
          <a:p>
            <a:endParaRPr lang="en-US" sz="1800" dirty="0"/>
          </a:p>
        </p:txBody>
      </p:sp>
      <p:pic>
        <p:nvPicPr>
          <p:cNvPr id="2050" name="Picture 2" descr="赌侠2之上海滩赌圣-腾讯视频"/>
          <p:cNvPicPr>
            <a:picLocks noChangeAspect="1" noChangeArrowheads="1"/>
          </p:cNvPicPr>
          <p:nvPr/>
        </p:nvPicPr>
        <p:blipFill rotWithShape="1">
          <a:blip r:embed="rId2">
            <a:extLst>
              <a:ext uri="{28A0092B-C50C-407E-A947-70E740481C1C}">
                <a14:useLocalDpi xmlns:a14="http://schemas.microsoft.com/office/drawing/2010/main" val="0"/>
              </a:ext>
            </a:extLst>
          </a:blip>
          <a:srcRect l="13525" r="22564" b="11658"/>
          <a:stretch/>
        </p:blipFill>
        <p:spPr bwMode="auto">
          <a:xfrm>
            <a:off x="5441006" y="1988840"/>
            <a:ext cx="3019426" cy="23560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4437112"/>
            <a:ext cx="1095172" cy="707886"/>
          </a:xfrm>
          <a:prstGeom prst="rect">
            <a:avLst/>
          </a:prstGeom>
          <a:noFill/>
        </p:spPr>
        <p:txBody>
          <a:bodyPr wrap="none" rtlCol="0">
            <a:spAutoFit/>
          </a:bodyPr>
          <a:lstStyle/>
          <a:p>
            <a:r>
              <a:rPr lang="en-US" altLang="zh-TW" sz="2000" dirty="0" smtClean="0"/>
              <a:t>All-in !</a:t>
            </a:r>
          </a:p>
          <a:p>
            <a:r>
              <a:rPr lang="zh-TW" altLang="en-US" sz="2000" dirty="0" smtClean="0"/>
              <a:t>晒</a:t>
            </a:r>
            <a:r>
              <a:rPr lang="zh-TW" altLang="en-US" sz="2000" dirty="0"/>
              <a:t>你</a:t>
            </a:r>
            <a:r>
              <a:rPr lang="zh-TW" altLang="en-US" sz="2000" dirty="0" smtClean="0"/>
              <a:t>冷 </a:t>
            </a:r>
            <a:r>
              <a:rPr lang="en-US" altLang="zh-TW" sz="2000" dirty="0" smtClean="0"/>
              <a:t>!</a:t>
            </a:r>
            <a:endParaRPr lang="en-US" sz="2000" dirty="0"/>
          </a:p>
        </p:txBody>
      </p:sp>
      <p:sp>
        <p:nvSpPr>
          <p:cNvPr id="4" name="TextBox 3"/>
          <p:cNvSpPr txBox="1"/>
          <p:nvPr/>
        </p:nvSpPr>
        <p:spPr>
          <a:xfrm>
            <a:off x="467544" y="5301208"/>
            <a:ext cx="7272808" cy="892552"/>
          </a:xfrm>
          <a:prstGeom prst="rect">
            <a:avLst/>
          </a:prstGeom>
          <a:noFill/>
        </p:spPr>
        <p:txBody>
          <a:bodyPr wrap="square" rtlCol="0">
            <a:spAutoFit/>
          </a:bodyPr>
          <a:lstStyle/>
          <a:p>
            <a:r>
              <a:rPr lang="en-US" sz="1800" dirty="0"/>
              <a:t>Rather than placing same </a:t>
            </a:r>
            <a:r>
              <a:rPr lang="en-US" sz="1800" dirty="0" smtClean="0"/>
              <a:t>notional or randomly each </a:t>
            </a:r>
            <a:r>
              <a:rPr lang="en-US" sz="1800" dirty="0"/>
              <a:t>time, </a:t>
            </a:r>
            <a:r>
              <a:rPr lang="en-US" sz="1800" b="1" dirty="0">
                <a:solidFill>
                  <a:srgbClr val="0070C0"/>
                </a:solidFill>
              </a:rPr>
              <a:t>optimizing the betting size </a:t>
            </a:r>
            <a:r>
              <a:rPr lang="en-US" sz="1800" dirty="0"/>
              <a:t>for each trade…</a:t>
            </a:r>
          </a:p>
          <a:p>
            <a:endParaRPr lang="en-US" sz="1600" dirty="0"/>
          </a:p>
        </p:txBody>
      </p:sp>
    </p:spTree>
    <p:extLst>
      <p:ext uri="{BB962C8B-B14F-4D97-AF65-F5344CB8AC3E}">
        <p14:creationId xmlns:p14="http://schemas.microsoft.com/office/powerpoint/2010/main" val="2178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395"/>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14908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726" y="4308287"/>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93" y="4308287"/>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8"/>
              </a:rPr>
              <a:t>wkliu_x@yahoo.com</a:t>
            </a:r>
            <a:endParaRPr lang="en-US" sz="1800" dirty="0" smtClean="0"/>
          </a:p>
          <a:p>
            <a:r>
              <a:rPr lang="en-US" sz="1800" dirty="0"/>
              <a:t>LinkedIn: </a:t>
            </a:r>
            <a:r>
              <a:rPr lang="en-US" sz="1800" dirty="0">
                <a:hlinkClick r:id="rId9"/>
              </a:rPr>
              <a:t>https://www.linkedin.com/in/ken-liu-76b11575</a:t>
            </a:r>
            <a:r>
              <a:rPr lang="en-US" sz="1800" dirty="0" smtClean="0">
                <a:hlinkClick r:id="rId9"/>
              </a:rPr>
              <a:t>/</a:t>
            </a:r>
            <a:endParaRPr lang="en-US" sz="1800" dirty="0" smtClean="0"/>
          </a:p>
          <a:p>
            <a:endParaRPr lang="en-US" sz="1800" dirty="0"/>
          </a:p>
        </p:txBody>
      </p:sp>
    </p:spTree>
    <p:extLst>
      <p:ext uri="{BB962C8B-B14F-4D97-AF65-F5344CB8AC3E}">
        <p14:creationId xmlns:p14="http://schemas.microsoft.com/office/powerpoint/2010/main" val="1523175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r="42293"/>
          <a:stretch/>
        </p:blipFill>
        <p:spPr bwMode="auto">
          <a:xfrm>
            <a:off x="467544" y="1484784"/>
            <a:ext cx="3582119"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grpSp>
        <p:nvGrpSpPr>
          <p:cNvPr id="4" name="Group 3"/>
          <p:cNvGrpSpPr/>
          <p:nvPr/>
        </p:nvGrpSpPr>
        <p:grpSpPr>
          <a:xfrm>
            <a:off x="6156176" y="4005064"/>
            <a:ext cx="1847850" cy="2038290"/>
            <a:chOff x="5143475" y="3789040"/>
            <a:chExt cx="1847850" cy="2038290"/>
          </a:xfrm>
        </p:grpSpPr>
        <p:pic>
          <p:nvPicPr>
            <p:cNvPr id="1028" name="Picture 4" descr="地獄黑仔王| 香港網絡大典| Fandom"/>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1342" r="16673" b="14679"/>
            <a:stretch/>
          </p:blipFill>
          <p:spPr bwMode="auto">
            <a:xfrm>
              <a:off x="5143475" y="3789040"/>
              <a:ext cx="1847850" cy="1324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48064" y="5180999"/>
              <a:ext cx="1800493" cy="646331"/>
            </a:xfrm>
            <a:prstGeom prst="rect">
              <a:avLst/>
            </a:prstGeom>
            <a:noFill/>
          </p:spPr>
          <p:txBody>
            <a:bodyPr wrap="none" rtlCol="0">
              <a:spAutoFit/>
            </a:bodyPr>
            <a:lstStyle/>
            <a:p>
              <a:r>
                <a:rPr lang="zh-TW" altLang="en-US" sz="1800" dirty="0" smtClean="0"/>
                <a:t>地獄黑仔王 </a:t>
              </a:r>
              <a:endParaRPr lang="en-US" altLang="zh-TW" sz="1800" dirty="0" smtClean="0"/>
            </a:p>
            <a:p>
              <a:r>
                <a:rPr lang="en-US" altLang="zh-TW" sz="1800" dirty="0" smtClean="0"/>
                <a:t>Bad luck as hell</a:t>
              </a:r>
            </a:p>
          </p:txBody>
        </p:sp>
      </p:grpSp>
      <p:sp>
        <p:nvSpPr>
          <p:cNvPr id="6" name="TextBox 5"/>
          <p:cNvSpPr txBox="1"/>
          <p:nvPr/>
        </p:nvSpPr>
        <p:spPr>
          <a:xfrm>
            <a:off x="4400525" y="2114853"/>
            <a:ext cx="441994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a:t>
            </a:r>
            <a:r>
              <a:rPr lang="en-US" sz="1600" dirty="0" smtClean="0"/>
              <a:t>et $1 the first round and </a:t>
            </a:r>
            <a:r>
              <a:rPr lang="en-US" sz="1600" dirty="0"/>
              <a:t>stop if win</a:t>
            </a:r>
          </a:p>
          <a:p>
            <a:pPr marL="285750" indent="-285750">
              <a:buFont typeface="Arial" panose="020B0604020202020204" pitchFamily="34" charset="0"/>
              <a:buChar char="•"/>
            </a:pPr>
            <a:r>
              <a:rPr lang="en-US" sz="1600" dirty="0" smtClean="0"/>
              <a:t>If </a:t>
            </a:r>
            <a:r>
              <a:rPr lang="en-US" sz="1600" b="1" dirty="0">
                <a:solidFill>
                  <a:srgbClr val="0070C0"/>
                </a:solidFill>
              </a:rPr>
              <a:t>you lose, keep doubling the bet </a:t>
            </a:r>
            <a:r>
              <a:rPr lang="en-US" sz="1600" dirty="0" smtClean="0"/>
              <a:t>until you win</a:t>
            </a:r>
          </a:p>
          <a:p>
            <a:pPr marL="285750" indent="-285750">
              <a:buFont typeface="Arial" panose="020B0604020202020204" pitchFamily="34" charset="0"/>
              <a:buChar char="•"/>
            </a:pPr>
            <a:r>
              <a:rPr lang="en-US" sz="1600" dirty="0" smtClean="0"/>
              <a:t>Eventual winning will cover all your previous losses and have $1 profit</a:t>
            </a:r>
            <a:endParaRPr lang="en-US" sz="1600" dirty="0"/>
          </a:p>
        </p:txBody>
      </p:sp>
      <p:graphicFrame>
        <p:nvGraphicFramePr>
          <p:cNvPr id="9" name="Table 8"/>
          <p:cNvGraphicFramePr>
            <a:graphicFrameLocks noGrp="1"/>
          </p:cNvGraphicFramePr>
          <p:nvPr>
            <p:extLst>
              <p:ext uri="{D42A27DB-BD31-4B8C-83A1-F6EECF244321}">
                <p14:modId xmlns:p14="http://schemas.microsoft.com/office/powerpoint/2010/main" val="4090225455"/>
              </p:ext>
            </p:extLst>
          </p:nvPr>
        </p:nvGraphicFramePr>
        <p:xfrm>
          <a:off x="4572000" y="3972272"/>
          <a:ext cx="1368152" cy="1905000"/>
        </p:xfrm>
        <a:graphic>
          <a:graphicData uri="http://schemas.openxmlformats.org/drawingml/2006/table">
            <a:tbl>
              <a:tblPr>
                <a:tableStyleId>{5C22544A-7EE6-4342-B048-85BDC9FD1C3A}</a:tableStyleId>
              </a:tblPr>
              <a:tblGrid>
                <a:gridCol w="216024"/>
                <a:gridCol w="504056"/>
                <a:gridCol w="648072"/>
              </a:tblGrid>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25.00%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$4</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12.50%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$8</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$16</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3.13%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$32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1.56%</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$64</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0.78%</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$128</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a:effectLst/>
                        </a:rPr>
                        <a:t>0.39%</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$256</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0.20%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10</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$512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0.10%</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11954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91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7866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586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19156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Technical Analysis</a:t>
            </a:r>
            <a:endParaRPr lang="en-US" dirty="0"/>
          </a:p>
        </p:txBody>
      </p:sp>
      <p:sp>
        <p:nvSpPr>
          <p:cNvPr id="7" name="Content Placeholder 1"/>
          <p:cNvSpPr txBox="1">
            <a:spLocks/>
          </p:cNvSpPr>
          <p:nvPr/>
        </p:nvSpPr>
        <p:spPr>
          <a:xfrm>
            <a:off x="395536" y="1700808"/>
            <a:ext cx="77768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Market </a:t>
            </a:r>
            <a:r>
              <a:rPr lang="en-US" sz="1800" b="1" dirty="0"/>
              <a:t>action discounts everything</a:t>
            </a:r>
            <a:r>
              <a:rPr lang="en-US" sz="1800" dirty="0"/>
              <a:t>: Anything that may affect the price is already </a:t>
            </a:r>
            <a:r>
              <a:rPr lang="en-US" sz="1800" b="1" dirty="0">
                <a:solidFill>
                  <a:srgbClr val="0070C0"/>
                </a:solidFill>
              </a:rPr>
              <a:t>reflected in the price of the market</a:t>
            </a:r>
            <a:r>
              <a:rPr lang="en-US" sz="1800" dirty="0"/>
              <a:t>. It is assumed that fundamental factors are utilized in an indirect way as </a:t>
            </a:r>
            <a:r>
              <a:rPr lang="en-US" sz="1800" b="1" dirty="0">
                <a:solidFill>
                  <a:srgbClr val="0070C0"/>
                </a:solidFill>
              </a:rPr>
              <a:t>current price reflects all information contained in the past</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Price </a:t>
            </a:r>
            <a:r>
              <a:rPr lang="en-US" sz="1800" b="1" dirty="0"/>
              <a:t>moves in trends</a:t>
            </a:r>
            <a:r>
              <a:rPr lang="en-US" sz="1800" dirty="0"/>
              <a:t>: Prices evolve in a non-linear fashion over </a:t>
            </a:r>
            <a:r>
              <a:rPr lang="en-US" sz="1800" dirty="0" smtClean="0"/>
              <a:t>time</a:t>
            </a:r>
            <a:r>
              <a:rPr lang="en-US" sz="1800" dirty="0"/>
              <a:t> </a:t>
            </a:r>
            <a:r>
              <a:rPr lang="en-US" sz="1800" dirty="0" smtClean="0"/>
              <a:t>and it contains </a:t>
            </a:r>
            <a:r>
              <a:rPr lang="en-US" sz="1800" dirty="0"/>
              <a:t>certain </a:t>
            </a:r>
            <a:r>
              <a:rPr lang="en-US" sz="1800" b="1" dirty="0">
                <a:solidFill>
                  <a:srgbClr val="0070C0"/>
                </a:solidFill>
              </a:rPr>
              <a:t>regularities or patterns</a:t>
            </a:r>
            <a:r>
              <a:rPr lang="en-US" sz="1800" dirty="0" smtClean="0"/>
              <a:t>. </a:t>
            </a:r>
            <a:r>
              <a:rPr lang="en-US" sz="1800" dirty="0"/>
              <a:t>The price of a market is more likely to </a:t>
            </a:r>
            <a:r>
              <a:rPr lang="en-US" sz="1800" b="1" dirty="0">
                <a:solidFill>
                  <a:srgbClr val="0070C0"/>
                </a:solidFill>
              </a:rPr>
              <a:t>follow a previous trend rather than moving in a totally </a:t>
            </a:r>
            <a:r>
              <a:rPr lang="en-US" sz="1800" b="1" dirty="0" smtClean="0">
                <a:solidFill>
                  <a:srgbClr val="0070C0"/>
                </a:solidFill>
              </a:rPr>
              <a:t>unpredictable manner</a:t>
            </a:r>
            <a:endParaRPr lang="en-US" sz="1800" dirty="0" smtClean="0"/>
          </a:p>
          <a:p>
            <a:pPr marL="0" indent="0"/>
            <a:endParaRPr lang="en-US" sz="1800" dirty="0" smtClean="0"/>
          </a:p>
          <a:p>
            <a:pPr>
              <a:buFont typeface="Arial" panose="020B0604020202020204" pitchFamily="34" charset="0"/>
              <a:buChar char="•"/>
            </a:pPr>
            <a:r>
              <a:rPr lang="en-US" sz="1800" b="1" dirty="0" smtClean="0"/>
              <a:t>History </a:t>
            </a:r>
            <a:r>
              <a:rPr lang="en-US" sz="1800" b="1" dirty="0"/>
              <a:t>repeats itself</a:t>
            </a:r>
            <a:r>
              <a:rPr lang="en-US" sz="1800" dirty="0"/>
              <a:t>: Technical analysis and the study of market action are both deeply related to the study of human psychology, which </a:t>
            </a:r>
            <a:r>
              <a:rPr lang="en-US" sz="1800" b="1" dirty="0">
                <a:solidFill>
                  <a:srgbClr val="0070C0"/>
                </a:solidFill>
              </a:rPr>
              <a:t>tends to react the same way in similar market conditions</a:t>
            </a:r>
            <a:r>
              <a:rPr lang="en-US" sz="1800" dirty="0"/>
              <a:t>.</a:t>
            </a:r>
          </a:p>
        </p:txBody>
      </p:sp>
    </p:spTree>
    <p:extLst>
      <p:ext uri="{BB962C8B-B14F-4D97-AF65-F5344CB8AC3E}">
        <p14:creationId xmlns:p14="http://schemas.microsoft.com/office/powerpoint/2010/main" val="20518843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2" name="TextBox 1"/>
          <p:cNvSpPr txBox="1"/>
          <p:nvPr/>
        </p:nvSpPr>
        <p:spPr>
          <a:xfrm>
            <a:off x="611560" y="5373216"/>
            <a:ext cx="764177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cs typeface="Helvetica Light"/>
              </a:rPr>
              <a:t>Index Future transaction </a:t>
            </a:r>
            <a:r>
              <a:rPr lang="en-US" sz="1400" b="1" dirty="0" smtClean="0">
                <a:solidFill>
                  <a:srgbClr val="0070C0"/>
                </a:solidFill>
                <a:cs typeface="Helvetica Light"/>
              </a:rPr>
              <a:t>cost is low </a:t>
            </a:r>
            <a:r>
              <a:rPr lang="en-US" sz="1400" dirty="0" smtClean="0">
                <a:cs typeface="Helvetica Light"/>
              </a:rPr>
              <a:t>(HK$15 per contract from Interactive Broker)</a:t>
            </a:r>
          </a:p>
          <a:p>
            <a:pPr marL="285750" indent="-285750">
              <a:buFont typeface="Arial" panose="020B0604020202020204" pitchFamily="34" charset="0"/>
              <a:buChar char="•"/>
            </a:pPr>
            <a:r>
              <a:rPr lang="en-US" sz="1400" dirty="0" smtClean="0">
                <a:cs typeface="Helvetica Light"/>
              </a:rPr>
              <a:t>High </a:t>
            </a:r>
            <a:r>
              <a:rPr lang="en-US" sz="1400" b="1" dirty="0" smtClean="0">
                <a:solidFill>
                  <a:srgbClr val="0070C0"/>
                </a:solidFill>
                <a:cs typeface="Helvetica Light"/>
              </a:rPr>
              <a:t>liquidi</a:t>
            </a:r>
            <a:r>
              <a:rPr lang="en-US" sz="1400" b="1" dirty="0">
                <a:solidFill>
                  <a:srgbClr val="0070C0"/>
                </a:solidFill>
                <a:cs typeface="Helvetica Light"/>
              </a:rPr>
              <a:t>ty</a:t>
            </a:r>
            <a:r>
              <a:rPr lang="en-US" sz="1400" dirty="0" smtClean="0">
                <a:cs typeface="Helvetica Light"/>
              </a:rPr>
              <a:t> and high </a:t>
            </a:r>
            <a:r>
              <a:rPr lang="en-US" sz="1400" b="1" dirty="0">
                <a:solidFill>
                  <a:srgbClr val="0070C0"/>
                </a:solidFill>
                <a:cs typeface="Helvetica Light"/>
              </a:rPr>
              <a:t>leverage </a:t>
            </a:r>
            <a:r>
              <a:rPr lang="en-US" sz="1400" dirty="0" smtClean="0">
                <a:cs typeface="Helvetica Light"/>
              </a:rPr>
              <a:t>(Each point is HK$50, HK$10 for mini contracts)</a:t>
            </a:r>
          </a:p>
          <a:p>
            <a:pPr marL="285750" indent="-285750">
              <a:buFont typeface="Arial" panose="020B0604020202020204" pitchFamily="34" charset="0"/>
              <a:buChar char="•"/>
            </a:pPr>
            <a:r>
              <a:rPr lang="en-US" sz="1400" dirty="0" smtClean="0">
                <a:cs typeface="Helvetica Light"/>
              </a:rPr>
              <a:t>Represent broad market sentiment (</a:t>
            </a:r>
            <a:r>
              <a:rPr lang="en-US" sz="1400" b="1" dirty="0" smtClean="0">
                <a:solidFill>
                  <a:srgbClr val="0070C0"/>
                </a:solidFill>
                <a:cs typeface="Helvetica Light"/>
              </a:rPr>
              <a:t>not controlled by Market Makers </a:t>
            </a:r>
            <a:r>
              <a:rPr lang="en-US" sz="1400" dirty="0" smtClean="0">
                <a:cs typeface="Helvetica Light"/>
              </a:rPr>
              <a:t>as in Warrants)</a:t>
            </a:r>
          </a:p>
          <a:p>
            <a:pPr marL="285750" indent="-285750">
              <a:buFont typeface="Arial" panose="020B0604020202020204" pitchFamily="34" charset="0"/>
              <a:buChar char="•"/>
            </a:pPr>
            <a:r>
              <a:rPr lang="en-US" sz="1400" dirty="0" smtClean="0">
                <a:cs typeface="Helvetica Light"/>
              </a:rPr>
              <a:t>Can have </a:t>
            </a:r>
            <a:r>
              <a:rPr lang="en-US" sz="1400" b="1" dirty="0">
                <a:solidFill>
                  <a:srgbClr val="0070C0"/>
                </a:solidFill>
                <a:cs typeface="Helvetica Light"/>
              </a:rPr>
              <a:t>short position </a:t>
            </a:r>
            <a:r>
              <a:rPr lang="en-US" sz="1400" dirty="0" smtClean="0">
                <a:cs typeface="Helvetica Light"/>
              </a:rPr>
              <a:t>(Warrant cannot short sell)</a:t>
            </a:r>
            <a:endParaRPr lang="en-US" sz="1400" dirty="0">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81866"/>
            <a:ext cx="7165127" cy="351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1043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p>
          <a:p>
            <a:pPr>
              <a:buFont typeface="Arial" panose="020B0604020202020204" pitchFamily="34" charset="0"/>
              <a:buChar char="•"/>
            </a:pPr>
            <a:r>
              <a:rPr lang="en-US" sz="1800" dirty="0" smtClean="0"/>
              <a:t>Apply </a:t>
            </a:r>
            <a:r>
              <a:rPr lang="en-US" sz="1800" b="1" dirty="0">
                <a:solidFill>
                  <a:srgbClr val="0070C0"/>
                </a:solidFill>
              </a:rPr>
              <a:t>technical analysis </a:t>
            </a:r>
            <a:r>
              <a:rPr lang="en-US" sz="1800" dirty="0" smtClean="0"/>
              <a:t>and pattern </a:t>
            </a:r>
            <a:r>
              <a:rPr lang="en-US" sz="1800" dirty="0"/>
              <a:t>recognition, detect signals that are </a:t>
            </a:r>
            <a:r>
              <a:rPr lang="en-US" sz="1800" b="1" dirty="0">
                <a:solidFill>
                  <a:srgbClr val="0070C0"/>
                </a:solidFill>
              </a:rPr>
              <a:t>statistically significant </a:t>
            </a:r>
            <a:r>
              <a:rPr lang="en-US" sz="1800" dirty="0"/>
              <a:t>for market action.</a:t>
            </a:r>
          </a:p>
          <a:p>
            <a:pPr>
              <a:buFont typeface="Arial" panose="020B0604020202020204" pitchFamily="34" charset="0"/>
              <a:buChar char="•"/>
            </a:pP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3025044"/>
            <a:ext cx="4305074" cy="2492188"/>
          </a:xfrm>
          <a:prstGeom prst="rect">
            <a:avLst/>
          </a:prstGeom>
          <a:noFill/>
          <a:ln w="9525">
            <a:noFill/>
            <a:miter lim="800000"/>
            <a:headEnd/>
            <a:tailEnd/>
          </a:ln>
        </p:spPr>
      </p:pic>
      <p:sp>
        <p:nvSpPr>
          <p:cNvPr id="4" name="TextBox 3"/>
          <p:cNvSpPr txBox="1"/>
          <p:nvPr/>
        </p:nvSpPr>
        <p:spPr>
          <a:xfrm>
            <a:off x="5148064" y="5570656"/>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24023286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1350788" y="1753652"/>
            <a:ext cx="2573140" cy="523220"/>
          </a:xfrm>
          <a:prstGeom prst="rect">
            <a:avLst/>
          </a:prstGeom>
          <a:noFill/>
        </p:spPr>
        <p:txBody>
          <a:bodyPr wrap="none" rtlCol="0">
            <a:spAutoFit/>
          </a:bodyPr>
          <a:lstStyle/>
          <a:p>
            <a:r>
              <a:rPr lang="en-US" sz="1400" dirty="0">
                <a:cs typeface="Helvetica Light"/>
              </a:rPr>
              <a:t>Support and Resistance </a:t>
            </a:r>
            <a:r>
              <a:rPr lang="en-US" sz="1400" dirty="0" smtClean="0">
                <a:cs typeface="Helvetica Light"/>
              </a:rPr>
              <a:t>Level</a:t>
            </a:r>
            <a:endParaRPr lang="en-US" sz="1400" dirty="0">
              <a:cs typeface="Helvetica Light"/>
            </a:endParaRP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xmlns="" id="{BD6BB3BC-8EB1-4032-A0F2-3C592C7BCE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19"/>
          <a:stretch/>
        </p:blipFill>
        <p:spPr bwMode="auto">
          <a:xfrm>
            <a:off x="539552" y="2103088"/>
            <a:ext cx="4216282" cy="1685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xmlns=""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022723"/>
            <a:ext cx="32670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se2.mm.bing.net/th?id=OIP.BC262xRYK_mkqrMdNewWcAHaDN&amp;pid=15.1&amp;P=0&amp;w=456&amp;h=198">
            <a:extLst>
              <a:ext uri="{FF2B5EF4-FFF2-40B4-BE49-F238E27FC236}">
                <a16:creationId xmlns:a16="http://schemas.microsoft.com/office/drawing/2014/main" xmlns="" id="{6CD0968C-33B4-4738-BADE-16DDCE175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10" y="4266674"/>
            <a:ext cx="43434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91680" y="4417948"/>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pic>
        <p:nvPicPr>
          <p:cNvPr id="11" name="Picture 4" descr="https://tse1.mm.bing.net/th?id=OIP.bHF7QaefaCrO0xYL6bt7IgHaD0&amp;pid=15.1&amp;P=0&amp;w=312&amp;h=161">
            <a:extLst>
              <a:ext uri="{FF2B5EF4-FFF2-40B4-BE49-F238E27FC236}">
                <a16:creationId xmlns:a16="http://schemas.microsoft.com/office/drawing/2014/main" xmlns="" id="{ECA0249F-9373-4600-B4DE-CD62A179E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308" y="4703787"/>
            <a:ext cx="2971800" cy="1533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51542" y="4293096"/>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sp>
        <p:nvSpPr>
          <p:cNvPr id="4" name="TextBox 3"/>
          <p:cNvSpPr txBox="1"/>
          <p:nvPr/>
        </p:nvSpPr>
        <p:spPr>
          <a:xfrm>
            <a:off x="5965664" y="1753652"/>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spTree>
    <p:extLst>
      <p:ext uri="{BB962C8B-B14F-4D97-AF65-F5344CB8AC3E}">
        <p14:creationId xmlns:p14="http://schemas.microsoft.com/office/powerpoint/2010/main" val="6598283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263306"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smtClean="0">
                <a:solidFill>
                  <a:srgbClr val="0070C0"/>
                </a:solidFill>
              </a:rPr>
              <a:t>2020-Dec-4: </a:t>
            </a:r>
            <a:endParaRPr lang="en-US" sz="1800" b="1" u="sng" dirty="0">
              <a:solidFill>
                <a:srgbClr val="0070C0"/>
              </a:solidFill>
            </a:endParaRPr>
          </a:p>
          <a:p>
            <a:pPr marL="0" indent="0"/>
            <a:r>
              <a:rPr lang="en-US" sz="1800" dirty="0" smtClean="0"/>
              <a:t>1 bitcoin = US$ 19,000 (~HK$ 147,250)</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US$ 190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HK$ 1.43 Billons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734247"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67544" y="1722967"/>
            <a:ext cx="6883515" cy="4163572"/>
          </a:xfrm>
          <a:prstGeom prst="rect">
            <a:avLst/>
          </a:prstGeom>
        </p:spPr>
      </p:pic>
      <p:sp>
        <p:nvSpPr>
          <p:cNvPr id="2" name="TextBox 1"/>
          <p:cNvSpPr txBox="1"/>
          <p:nvPr/>
        </p:nvSpPr>
        <p:spPr>
          <a:xfrm>
            <a:off x="251520" y="5930615"/>
            <a:ext cx="8404865" cy="369332"/>
          </a:xfrm>
          <a:prstGeom prst="rect">
            <a:avLst/>
          </a:prstGeom>
          <a:noFill/>
        </p:spPr>
        <p:txBody>
          <a:bodyPr wrap="none" rtlCol="0">
            <a:spAutoFit/>
          </a:bodyPr>
          <a:lstStyle/>
          <a:p>
            <a:r>
              <a:rPr lang="en-US" sz="1800" i="1" dirty="0" smtClean="0"/>
              <a:t>“In one second, my portfolio values can go up/down in tens of thousands dollars”</a:t>
            </a:r>
            <a:endParaRPr lang="en-US" sz="1800" i="1" dirty="0"/>
          </a:p>
        </p:txBody>
      </p:sp>
    </p:spTree>
    <p:extLst>
      <p:ext uri="{BB962C8B-B14F-4D97-AF65-F5344CB8AC3E}">
        <p14:creationId xmlns:p14="http://schemas.microsoft.com/office/powerpoint/2010/main" val="1342210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2020-Dec-4: </a:t>
            </a:r>
            <a:endParaRPr lang="en-US" sz="1800" b="1" u="sng" dirty="0">
              <a:solidFill>
                <a:srgbClr val="0070C0"/>
              </a:solidFill>
            </a:endParaRPr>
          </a:p>
          <a:p>
            <a:pPr marL="0" indent="0"/>
            <a:r>
              <a:rPr lang="en-US" sz="1800" dirty="0" smtClean="0"/>
              <a:t>100 bitcoin = US$ 1,900,000 </a:t>
            </a:r>
            <a:r>
              <a:rPr lang="en-US" sz="1800" b="1" u="sng" dirty="0" smtClean="0">
                <a:solidFill>
                  <a:srgbClr val="FF0000"/>
                </a:solidFill>
              </a:rPr>
              <a:t>(~HK$ 14,725,000)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370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endParaRPr lang="en-US" sz="1800" dirty="0" smtClean="0"/>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p:txBody>
      </p:sp>
      <p:sp>
        <p:nvSpPr>
          <p:cNvPr id="2" name="Sun 1"/>
          <p:cNvSpPr/>
          <p:nvPr/>
        </p:nvSpPr>
        <p:spPr bwMode="auto">
          <a:xfrm>
            <a:off x="2592846" y="5589240"/>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https://forextraininggroup.com/wp-content/uploads/2016/05/Moving-Average-Crosso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178199"/>
            <a:ext cx="7378162"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95092" y="5589240"/>
            <a:ext cx="2291012" cy="830997"/>
          </a:xfrm>
          <a:prstGeom prst="rect">
            <a:avLst/>
          </a:prstGeom>
          <a:noFill/>
        </p:spPr>
        <p:txBody>
          <a:bodyPr wrap="none" rtlCol="0">
            <a:spAutoFit/>
          </a:bodyPr>
          <a:lstStyle/>
          <a:p>
            <a:r>
              <a:rPr lang="en-US" dirty="0">
                <a:hlinkClick r:id="rId2"/>
              </a:rPr>
              <a:t>Code Example</a:t>
            </a:r>
            <a:r>
              <a:rPr lang="en-US" dirty="0"/>
              <a:t> </a:t>
            </a:r>
          </a:p>
          <a:p>
            <a:endParaRPr lang="en-US" dirty="0"/>
          </a:p>
        </p:txBody>
      </p:sp>
    </p:spTree>
    <p:extLst>
      <p:ext uri="{BB962C8B-B14F-4D97-AF65-F5344CB8AC3E}">
        <p14:creationId xmlns:p14="http://schemas.microsoft.com/office/powerpoint/2010/main" val="4111589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0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064896"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Selection Bias: </a:t>
            </a:r>
            <a:r>
              <a:rPr lang="en-US" sz="1600" dirty="0" smtClean="0"/>
              <a:t>happens to see a positive result based on certain set of data</a:t>
            </a:r>
            <a:endParaRPr lang="en-US" sz="1600" b="1" dirty="0" smtClean="0"/>
          </a:p>
          <a:p>
            <a:pPr>
              <a:buFont typeface="Arial" panose="020B0604020202020204" pitchFamily="34" charset="0"/>
              <a:buChar char="•"/>
            </a:pPr>
            <a:endParaRPr lang="en-US" sz="1600" b="1" dirty="0"/>
          </a:p>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r>
              <a:rPr lang="en-US" sz="1600" dirty="0"/>
              <a:t> </a:t>
            </a:r>
          </a:p>
          <a:p>
            <a:pPr>
              <a:buFont typeface="Arial" panose="020B0604020202020204" pitchFamily="34" charset="0"/>
              <a:buChar char="•"/>
            </a:pPr>
            <a:r>
              <a:rPr lang="en-US" sz="1600" b="1" dirty="0" smtClean="0"/>
              <a:t>Data Frequency</a:t>
            </a:r>
            <a:r>
              <a:rPr lang="en-US" sz="1600" dirty="0" smtClean="0"/>
              <a:t>: the resolution of the data (day, minute, second, tick) to match the </a:t>
            </a:r>
            <a:r>
              <a:rPr lang="en-US" sz="1600" b="1" dirty="0">
                <a:solidFill>
                  <a:srgbClr val="0070C0"/>
                </a:solidFill>
              </a:rPr>
              <a:t>trading horizon </a:t>
            </a:r>
            <a:r>
              <a:rPr lang="en-US" sz="1600" dirty="0" smtClean="0"/>
              <a:t>(high to low frequency trading)</a:t>
            </a:r>
            <a:endParaRPr lang="en-US" sz="1600" dirty="0"/>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5319389"/>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563888" y="5319363"/>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326293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66216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Basic Market Micro-structure</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smtClean="0"/>
              <a:t>Exchange Limit Order Book</a:t>
            </a:r>
          </a:p>
          <a:p>
            <a:pPr>
              <a:lnSpc>
                <a:spcPct val="150000"/>
              </a:lnSpc>
              <a:buFont typeface="Arial" panose="020B0604020202020204" pitchFamily="34" charset="0"/>
              <a:buChar char="•"/>
            </a:pPr>
            <a:r>
              <a:rPr lang="en-US" sz="1600" b="1" dirty="0" smtClean="0"/>
              <a:t>Price Queue</a:t>
            </a:r>
            <a:r>
              <a:rPr lang="en-US" sz="1600" dirty="0" smtClean="0"/>
              <a:t>: Bid, Bid Size, Ask, Ask Size</a:t>
            </a:r>
          </a:p>
          <a:p>
            <a:pPr>
              <a:lnSpc>
                <a:spcPct val="150000"/>
              </a:lnSpc>
              <a:buFont typeface="Arial" panose="020B0604020202020204" pitchFamily="34" charset="0"/>
              <a:buChar char="•"/>
            </a:pPr>
            <a:r>
              <a:rPr lang="en-US" sz="1600" b="1" dirty="0"/>
              <a:t>Order </a:t>
            </a:r>
            <a:r>
              <a:rPr lang="en-US" sz="1600" b="1" dirty="0" smtClean="0"/>
              <a:t>Depth</a:t>
            </a:r>
            <a:r>
              <a:rPr lang="en-US" sz="1600" dirty="0" smtClean="0"/>
              <a:t>: </a:t>
            </a:r>
            <a:r>
              <a:rPr lang="en-US" sz="1600" dirty="0"/>
              <a:t>Best </a:t>
            </a:r>
            <a:r>
              <a:rPr lang="en-US" sz="1600" dirty="0" smtClean="0"/>
              <a:t>Bid/Ask and Level 2</a:t>
            </a:r>
          </a:p>
          <a:p>
            <a:pPr>
              <a:lnSpc>
                <a:spcPct val="150000"/>
              </a:lnSpc>
              <a:buFont typeface="Arial" panose="020B0604020202020204" pitchFamily="34" charset="0"/>
              <a:buChar char="•"/>
            </a:pPr>
            <a:r>
              <a:rPr lang="en-US" sz="1600" b="1" dirty="0"/>
              <a:t>Queue Priority</a:t>
            </a:r>
            <a:r>
              <a:rPr lang="en-US" sz="1600" dirty="0"/>
              <a:t>: Price and </a:t>
            </a:r>
            <a:r>
              <a:rPr lang="en-US" sz="1600" dirty="0" smtClean="0"/>
              <a:t>time</a:t>
            </a:r>
          </a:p>
          <a:p>
            <a:pPr>
              <a:lnSpc>
                <a:spcPct val="150000"/>
              </a:lnSpc>
              <a:buFont typeface="Arial" panose="020B0604020202020204" pitchFamily="34" charset="0"/>
              <a:buChar char="•"/>
            </a:pPr>
            <a:r>
              <a:rPr lang="en-US" sz="1600" b="1" dirty="0" smtClean="0"/>
              <a:t>Bid/Ask spread</a:t>
            </a:r>
            <a:r>
              <a:rPr lang="en-US" sz="1600" dirty="0" smtClean="0"/>
              <a:t>: Difference between Best Bid/Ask</a:t>
            </a:r>
          </a:p>
          <a:p>
            <a:pPr>
              <a:lnSpc>
                <a:spcPct val="150000"/>
              </a:lnSpc>
              <a:buFont typeface="Arial" panose="020B0604020202020204" pitchFamily="34" charset="0"/>
              <a:buChar char="•"/>
            </a:pPr>
            <a:r>
              <a:rPr lang="en-US" sz="1600" b="1" dirty="0" smtClean="0"/>
              <a:t>Summary </a:t>
            </a:r>
            <a:r>
              <a:rPr lang="en-US" sz="1600" b="1" dirty="0"/>
              <a:t>Statistics</a:t>
            </a:r>
            <a:r>
              <a:rPr lang="en-US" sz="1600" dirty="0"/>
              <a:t>: Average </a:t>
            </a:r>
            <a:r>
              <a:rPr lang="en-US" sz="1600" dirty="0" smtClean="0"/>
              <a:t>bid/ask size (queue size), Average spread</a:t>
            </a:r>
            <a:endParaRPr lang="en-US" sz="1600" dirty="0"/>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19093933"/>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2810508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smtClean="0"/>
              <a:t>Trades &amp; Executions</a:t>
            </a:r>
          </a:p>
          <a:p>
            <a:pPr marL="285750" indent="-285750">
              <a:lnSpc>
                <a:spcPct val="150000"/>
              </a:lnSpc>
              <a:buFont typeface="Arial" panose="020B0604020202020204" pitchFamily="34" charset="0"/>
              <a:buChar char="•"/>
            </a:pPr>
            <a:r>
              <a:rPr lang="en-US" sz="1600" b="1" dirty="0" smtClean="0"/>
              <a:t>Execution (Trade)</a:t>
            </a:r>
            <a:r>
              <a:rPr lang="en-US" sz="1600" dirty="0" smtClean="0"/>
              <a:t>: Buy at Best Ask (Lift the offer), Sell at Best Bid (Hit the bid)</a:t>
            </a:r>
          </a:p>
          <a:p>
            <a:pPr marL="285750" indent="-285750">
              <a:lnSpc>
                <a:spcPct val="150000"/>
              </a:lnSpc>
              <a:buFont typeface="Arial" panose="020B0604020202020204" pitchFamily="34" charset="0"/>
              <a:buChar char="•"/>
            </a:pPr>
            <a:r>
              <a:rPr lang="en-US" sz="1600" b="1" dirty="0" smtClean="0"/>
              <a:t>Trade Details</a:t>
            </a:r>
            <a:r>
              <a:rPr lang="en-US" sz="1600" dirty="0" smtClean="0"/>
              <a:t>: Timestamp, trade </a:t>
            </a:r>
            <a:r>
              <a:rPr lang="en-US" sz="1600" dirty="0"/>
              <a:t>price &amp; volume (quantity</a:t>
            </a:r>
            <a:r>
              <a:rPr lang="en-US" sz="1600" dirty="0" smtClean="0"/>
              <a:t>)</a:t>
            </a:r>
          </a:p>
          <a:p>
            <a:pPr marL="285750" indent="-285750">
              <a:lnSpc>
                <a:spcPct val="150000"/>
              </a:lnSpc>
              <a:buFont typeface="Arial" panose="020B0604020202020204" pitchFamily="34" charset="0"/>
              <a:buChar char="•"/>
            </a:pPr>
            <a:r>
              <a:rPr lang="en-US" sz="1600" b="1" dirty="0" smtClean="0"/>
              <a:t>Daily Stats</a:t>
            </a:r>
            <a:r>
              <a:rPr lang="en-US" sz="1600" dirty="0" smtClean="0"/>
              <a:t>: Open/High/Low/Close/Volume</a:t>
            </a:r>
          </a:p>
          <a:p>
            <a:pPr marL="285750" indent="-285750">
              <a:lnSpc>
                <a:spcPct val="150000"/>
              </a:lnSpc>
              <a:buFont typeface="Arial" panose="020B0604020202020204" pitchFamily="34" charset="0"/>
              <a:buChar char="•"/>
            </a:pPr>
            <a:r>
              <a:rPr lang="en-US" sz="1600" b="1" dirty="0" smtClean="0"/>
              <a:t>Summary Statistics</a:t>
            </a:r>
            <a:r>
              <a:rPr lang="en-US" sz="1600" dirty="0" smtClean="0"/>
              <a:t>: ADV (Average Daily Volume) , Close </a:t>
            </a:r>
            <a:r>
              <a:rPr lang="en-US" sz="1600" dirty="0"/>
              <a:t>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2891546887"/>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gridCol w="1008112"/>
                <a:gridCol w="1152128"/>
              </a:tblGrid>
              <a:tr h="330112">
                <a:tc>
                  <a:txBody>
                    <a:bodyPr/>
                    <a:lstStyle/>
                    <a:p>
                      <a:r>
                        <a:rPr lang="en-US" sz="1400" dirty="0" smtClean="0"/>
                        <a:t>Timestamp</a:t>
                      </a:r>
                      <a:endParaRPr lang="en-US" sz="1400" dirty="0"/>
                    </a:p>
                  </a:txBody>
                  <a:tcPr/>
                </a:tc>
                <a:tc>
                  <a:txBody>
                    <a:bodyPr/>
                    <a:lstStyle/>
                    <a:p>
                      <a:r>
                        <a:rPr lang="en-US" sz="1400" dirty="0" smtClean="0"/>
                        <a:t>Price</a:t>
                      </a:r>
                      <a:endParaRPr lang="en-US" sz="1400" dirty="0"/>
                    </a:p>
                  </a:txBody>
                  <a:tcPr/>
                </a:tc>
                <a:tc>
                  <a:txBody>
                    <a:bodyPr/>
                    <a:lstStyle/>
                    <a:p>
                      <a:r>
                        <a:rPr lang="en-US" sz="1400" dirty="0" smtClean="0"/>
                        <a:t>Volume</a:t>
                      </a:r>
                      <a:endParaRPr lang="en-US" sz="1400" dirty="0"/>
                    </a:p>
                  </a:txBody>
                  <a:tcPr/>
                </a:tc>
              </a:tr>
              <a:tr h="330112">
                <a:tc>
                  <a:txBody>
                    <a:bodyPr/>
                    <a:lstStyle/>
                    <a:p>
                      <a:r>
                        <a:rPr lang="en-US" sz="1400" dirty="0" smtClean="0"/>
                        <a:t>11:22:30.001</a:t>
                      </a:r>
                      <a:endParaRPr lang="en-US" sz="1400" dirty="0"/>
                    </a:p>
                  </a:txBody>
                  <a:tcPr/>
                </a:tc>
                <a:tc>
                  <a:txBody>
                    <a:bodyPr/>
                    <a:lstStyle/>
                    <a:p>
                      <a:r>
                        <a:rPr lang="en-US" sz="1400" dirty="0" smtClean="0"/>
                        <a:t>9.5</a:t>
                      </a:r>
                      <a:endParaRPr lang="en-US" sz="1400" dirty="0"/>
                    </a:p>
                  </a:txBody>
                  <a:tcPr/>
                </a:tc>
                <a:tc>
                  <a:txBody>
                    <a:bodyPr/>
                    <a:lstStyle/>
                    <a:p>
                      <a:r>
                        <a:rPr lang="en-US" sz="1400" dirty="0" smtClean="0"/>
                        <a:t>1,000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11:22:32.853</a:t>
                      </a:r>
                    </a:p>
                  </a:txBody>
                  <a:tcPr/>
                </a:tc>
                <a:tc>
                  <a:txBody>
                    <a:bodyPr/>
                    <a:lstStyle/>
                    <a:p>
                      <a:r>
                        <a:rPr lang="en-US" sz="1400" dirty="0" smtClean="0"/>
                        <a:t>9.6</a:t>
                      </a:r>
                      <a:endParaRPr lang="en-US" sz="1400" dirty="0"/>
                    </a:p>
                  </a:txBody>
                  <a:tcPr/>
                </a:tc>
                <a:tc>
                  <a:txBody>
                    <a:bodyPr/>
                    <a:lstStyle/>
                    <a:p>
                      <a:r>
                        <a:rPr lang="en-US" sz="1400" dirty="0" smtClean="0"/>
                        <a:t>2,000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11:22:32.942</a:t>
                      </a:r>
                    </a:p>
                  </a:txBody>
                  <a:tcPr/>
                </a:tc>
                <a:tc>
                  <a:txBody>
                    <a:bodyPr/>
                    <a:lstStyle/>
                    <a:p>
                      <a:r>
                        <a:rPr lang="en-US" sz="1400" dirty="0" smtClean="0"/>
                        <a:t>9.5</a:t>
                      </a:r>
                      <a:endParaRPr lang="en-US" sz="1400" dirty="0"/>
                    </a:p>
                  </a:txBody>
                  <a:tcPr/>
                </a:tc>
                <a:tc>
                  <a:txBody>
                    <a:bodyPr/>
                    <a:lstStyle/>
                    <a:p>
                      <a:r>
                        <a:rPr lang="en-US" sz="1400" dirty="0" smtClean="0"/>
                        <a:t>4,000</a:t>
                      </a:r>
                      <a:endParaRPr lang="en-US" sz="1400" dirty="0"/>
                    </a:p>
                  </a:txBody>
                  <a:tcPr/>
                </a:tc>
              </a:tr>
            </a:tbl>
          </a:graphicData>
        </a:graphic>
      </p:graphicFrame>
    </p:spTree>
    <p:extLst>
      <p:ext uri="{BB962C8B-B14F-4D97-AF65-F5344CB8AC3E}">
        <p14:creationId xmlns:p14="http://schemas.microsoft.com/office/powerpoint/2010/main" val="33254948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r>
              <a:rPr lang="en-US" dirty="0" smtClean="0"/>
              <a:t>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l</a:t>
            </a:r>
            <a:r>
              <a:rPr lang="en-US" sz="1600" dirty="0" smtClean="0"/>
              <a:t>ot </a:t>
            </a:r>
            <a:r>
              <a:rPr lang="en-US" sz="1600" dirty="0"/>
              <a:t>is a </a:t>
            </a:r>
            <a:r>
              <a:rPr lang="en-US" sz="1600" b="1" dirty="0">
                <a:solidFill>
                  <a:srgbClr val="0070C0"/>
                </a:solidFill>
              </a:rPr>
              <a:t>min unit </a:t>
            </a:r>
            <a:r>
              <a:rPr lang="en-US" sz="1600" dirty="0"/>
              <a:t>of buy/sell </a:t>
            </a:r>
            <a:r>
              <a:rPr lang="en-US" sz="1600" dirty="0" smtClean="0"/>
              <a:t>stocks and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a:t>
            </a:r>
            <a:r>
              <a:rPr lang="en-US" sz="1600" dirty="0"/>
              <a:t>e.g. HSBC lot size is 400, </a:t>
            </a:r>
            <a:r>
              <a:rPr lang="en-US" sz="1600" dirty="0" err="1"/>
              <a:t>Tencent</a:t>
            </a:r>
            <a:r>
              <a:rPr lang="en-US" sz="1600" dirty="0"/>
              <a:t> is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3393211871"/>
              </p:ext>
            </p:extLst>
          </p:nvPr>
        </p:nvGraphicFramePr>
        <p:xfrm>
          <a:off x="2555776" y="3736047"/>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25833302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5" y="2060848"/>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Volatility (Price): </a:t>
            </a:r>
            <a:r>
              <a:rPr lang="en-US" sz="1600" dirty="0" smtClean="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smtClean="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a:t>
            </a:r>
            <a:r>
              <a:rPr lang="en-US" sz="1600" dirty="0" smtClean="0"/>
              <a:t>can </a:t>
            </a:r>
            <a:r>
              <a:rPr lang="en-US" sz="1600" dirty="0"/>
              <a:t>be quickly bought or sold in the </a:t>
            </a:r>
            <a:r>
              <a:rPr lang="en-US" sz="1600" dirty="0" smtClean="0"/>
              <a:t>market. Stocks have </a:t>
            </a:r>
            <a:r>
              <a:rPr lang="en-US" sz="1600" b="1" dirty="0" smtClean="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1916832"/>
            <a:ext cx="5263906" cy="3696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1877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Demand </a:t>
            </a:r>
            <a:r>
              <a:rPr lang="en-US" sz="1800" dirty="0"/>
              <a:t>liquidity </a:t>
            </a:r>
            <a:r>
              <a:rPr lang="en-US" sz="1800" b="1" dirty="0">
                <a:solidFill>
                  <a:srgbClr val="0070C0"/>
                </a:solidFill>
              </a:rPr>
              <a:t>without </a:t>
            </a:r>
            <a:r>
              <a:rPr lang="en-US" sz="1800" b="1" dirty="0" smtClean="0">
                <a:solidFill>
                  <a:srgbClr val="0070C0"/>
                </a:solidFill>
              </a:rPr>
              <a:t>signal </a:t>
            </a:r>
            <a:r>
              <a:rPr lang="en-US" sz="1800" dirty="0"/>
              <a:t>the market</a:t>
            </a:r>
          </a:p>
          <a:p>
            <a:pPr>
              <a:buFont typeface="Arial" panose="020B0604020202020204" pitchFamily="34" charset="0"/>
              <a:buChar char="•"/>
            </a:pPr>
            <a:r>
              <a:rPr lang="en-US" sz="1800" b="1" dirty="0" smtClean="0"/>
              <a:t>Objective</a:t>
            </a:r>
            <a:r>
              <a:rPr lang="en-US" sz="1800" dirty="0" smtClean="0"/>
              <a:t>: </a:t>
            </a:r>
            <a:r>
              <a:rPr lang="en-US" sz="1800" dirty="0"/>
              <a:t>H</a:t>
            </a:r>
            <a:r>
              <a:rPr lang="en-US" sz="1800" dirty="0" smtClean="0"/>
              <a:t>ide the true intent</a:t>
            </a:r>
          </a:p>
          <a:p>
            <a:pPr>
              <a:buFont typeface="Arial" panose="020B0604020202020204" pitchFamily="34" charset="0"/>
              <a:buChar char="•"/>
            </a:pPr>
            <a:r>
              <a:rPr lang="en-US" sz="1800" b="1" dirty="0" smtClean="0"/>
              <a:t>Example </a:t>
            </a:r>
            <a:r>
              <a:rPr lang="en-US" sz="1800" b="1" dirty="0" err="1" smtClean="0"/>
              <a:t>Algos</a:t>
            </a:r>
            <a:r>
              <a:rPr lang="en-US" sz="1800" dirty="0" smtClean="0"/>
              <a:t>: Stealth, Iceberg, Peg</a:t>
            </a: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96952"/>
            <a:ext cx="486939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8000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1700808"/>
            <a:ext cx="7344816" cy="4131459"/>
          </a:xfrm>
          <a:prstGeom prst="rect">
            <a:avLst/>
          </a:prstGeom>
        </p:spPr>
      </p:pic>
      <p:sp>
        <p:nvSpPr>
          <p:cNvPr id="6" name="TextBox 5"/>
          <p:cNvSpPr txBox="1"/>
          <p:nvPr/>
        </p:nvSpPr>
        <p:spPr>
          <a:xfrm>
            <a:off x="1934894" y="5877272"/>
            <a:ext cx="4365298" cy="369332"/>
          </a:xfrm>
          <a:prstGeom prst="rect">
            <a:avLst/>
          </a:prstGeom>
          <a:noFill/>
        </p:spPr>
        <p:txBody>
          <a:bodyPr wrap="none" rtlCol="0">
            <a:spAutoFit/>
          </a:bodyPr>
          <a:lstStyle/>
          <a:p>
            <a:r>
              <a:rPr lang="en-US" sz="1800" i="1" dirty="0" smtClean="0"/>
              <a:t>“Have you heard of Law of Big Numbers”</a:t>
            </a:r>
            <a:endParaRPr lang="en-US" sz="1800" i="1" dirty="0"/>
          </a:p>
        </p:txBody>
      </p:sp>
    </p:spTree>
    <p:extLst>
      <p:ext uri="{BB962C8B-B14F-4D97-AF65-F5344CB8AC3E}">
        <p14:creationId xmlns:p14="http://schemas.microsoft.com/office/powerpoint/2010/main" val="2723299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462527" y="224445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07504" y="1844824"/>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HK Stock Exchange </a:t>
            </a:r>
            <a:r>
              <a:rPr lang="en-US" sz="1600" b="1" dirty="0">
                <a:solidFill>
                  <a:srgbClr val="0070C0"/>
                </a:solidFill>
              </a:rPr>
              <a:t>shows Broker </a:t>
            </a:r>
            <a:r>
              <a:rPr lang="en-US" sz="1600" b="1" dirty="0" smtClean="0">
                <a:solidFill>
                  <a:srgbClr val="0070C0"/>
                </a:solidFill>
              </a:rPr>
              <a:t>IDs </a:t>
            </a:r>
            <a:r>
              <a:rPr lang="en-US" sz="1600" dirty="0" smtClean="0"/>
              <a:t>and set max order size at </a:t>
            </a:r>
            <a:r>
              <a:rPr lang="en-US" sz="1600" b="1" dirty="0">
                <a:solidFill>
                  <a:srgbClr val="0070C0"/>
                </a:solidFill>
              </a:rPr>
              <a:t>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For a very large order, it has to </a:t>
            </a:r>
            <a:r>
              <a:rPr lang="en-US" sz="1600" b="1" dirty="0">
                <a:solidFill>
                  <a:srgbClr val="0070C0"/>
                </a:solidFill>
              </a:rPr>
              <a:t>breaks up into many smaller orders </a:t>
            </a:r>
            <a:r>
              <a:rPr lang="en-US" sz="1600" dirty="0" smtClean="0"/>
              <a:t>(each not exceeding 3000 lot)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u="sng" dirty="0" smtClean="0"/>
              <a:t>Example</a:t>
            </a:r>
            <a:br>
              <a:rPr lang="en-US" sz="1600" b="1" u="sng" dirty="0" smtClean="0"/>
            </a:br>
            <a:r>
              <a:rPr lang="en-US" sz="1600" dirty="0" smtClean="0"/>
              <a:t>Buy 1,000,000 </a:t>
            </a:r>
            <a:r>
              <a:rPr lang="en-US" sz="1600" dirty="0" err="1" smtClean="0"/>
              <a:t>Tencent</a:t>
            </a:r>
            <a:r>
              <a:rPr lang="en-US" sz="1600" dirty="0" smtClean="0"/>
              <a:t>. </a:t>
            </a:r>
            <a:r>
              <a:rPr lang="en-US" sz="1600" dirty="0"/>
              <a:t/>
            </a:r>
            <a:br>
              <a:rPr lang="en-US" sz="1600" dirty="0"/>
            </a:br>
            <a:r>
              <a:rPr lang="en-US" sz="1600" dirty="0" smtClean="0"/>
              <a:t>As max </a:t>
            </a:r>
            <a:r>
              <a:rPr lang="en-US" sz="1600" dirty="0"/>
              <a:t>order size is </a:t>
            </a:r>
            <a:r>
              <a:rPr lang="en-US" sz="1600" dirty="0" smtClean="0"/>
              <a:t>300,000 shares (3000 lot x 100 share), needs to send 4 orders to the exchange</a:t>
            </a:r>
            <a:r>
              <a:rPr lang="en-US" sz="1600" dirty="0"/>
              <a:t> </a:t>
            </a:r>
            <a:r>
              <a:rPr lang="en-US" sz="1600" dirty="0" smtClean="0"/>
              <a:t>and hence shows </a:t>
            </a:r>
            <a:r>
              <a:rPr lang="en-US" sz="1600" b="1" dirty="0" smtClean="0">
                <a:solidFill>
                  <a:srgbClr val="0070C0"/>
                </a:solidFill>
              </a:rPr>
              <a:t>4 broker IDs </a:t>
            </a:r>
            <a:r>
              <a:rPr lang="en-US" sz="1600" dirty="0" smtClean="0"/>
              <a:t>in the order book broker queue</a:t>
            </a:r>
            <a:endParaRPr lang="en-US" sz="1600" dirty="0"/>
          </a:p>
          <a:p>
            <a:pPr marL="457200" indent="-45720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11251240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a:t>Bean Broker </a:t>
            </a:r>
            <a:r>
              <a:rPr lang="en-US" sz="1600" dirty="0" smtClean="0"/>
              <a:t>(BB) helps </a:t>
            </a:r>
            <a:r>
              <a:rPr lang="en-US" sz="1600" dirty="0" err="1" smtClean="0"/>
              <a:t>Alimama</a:t>
            </a:r>
            <a:r>
              <a:rPr lang="en-US" sz="1600" dirty="0" smtClean="0"/>
              <a:t> Ltd to go public. BB price the IPO at HK$10 and lot size is 1000 shares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BB also acts as the </a:t>
            </a:r>
            <a:r>
              <a:rPr lang="en-US" sz="1600" b="1" dirty="0" smtClean="0">
                <a:solidFill>
                  <a:srgbClr val="0070C0"/>
                </a:solidFill>
              </a:rPr>
              <a:t>stabilizer</a:t>
            </a:r>
            <a:r>
              <a:rPr lang="en-US" sz="1600" dirty="0" smtClean="0"/>
              <a:t>. It tries to support the stock price </a:t>
            </a:r>
            <a:r>
              <a:rPr lang="en-US" sz="1600" b="1" dirty="0">
                <a:solidFill>
                  <a:srgbClr val="0070C0"/>
                </a:solidFill>
              </a:rPr>
              <a:t>not drop below the IPO price in the first 2 weeks</a:t>
            </a:r>
            <a:r>
              <a:rPr lang="en-US" sz="1600" dirty="0" smtClean="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In the first 2 weeks, BB </a:t>
            </a:r>
            <a:r>
              <a:rPr lang="en-US" sz="1600" b="1" dirty="0">
                <a:solidFill>
                  <a:srgbClr val="0070C0"/>
                </a:solidFill>
              </a:rPr>
              <a:t>queue up </a:t>
            </a:r>
            <a:r>
              <a:rPr lang="en-US" sz="1600" b="1" dirty="0" smtClean="0">
                <a:solidFill>
                  <a:srgbClr val="0070C0"/>
                </a:solidFill>
              </a:rPr>
              <a:t>50,000,000 (i.e. 17) buy </a:t>
            </a:r>
            <a:r>
              <a:rPr lang="en-US" sz="1600" b="1" dirty="0">
                <a:solidFill>
                  <a:srgbClr val="0070C0"/>
                </a:solidFill>
              </a:rPr>
              <a:t>orders </a:t>
            </a:r>
            <a:r>
              <a:rPr lang="en-US" sz="1600" dirty="0" smtClean="0"/>
              <a:t>during market open at IPO price</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3904696823"/>
              </p:ext>
            </p:extLst>
          </p:nvPr>
        </p:nvGraphicFramePr>
        <p:xfrm>
          <a:off x="755576" y="4293097"/>
          <a:ext cx="7776864" cy="2027409"/>
        </p:xfrm>
        <a:graphic>
          <a:graphicData uri="http://schemas.openxmlformats.org/drawingml/2006/table">
            <a:tbl>
              <a:tblPr firstRow="1" firstCol="1" bandRow="1">
                <a:tableStyleId>{5C22544A-7EE6-4342-B048-85BDC9FD1C3A}</a:tableStyleId>
              </a:tblPr>
              <a:tblGrid>
                <a:gridCol w="1800200"/>
                <a:gridCol w="1440161"/>
                <a:gridCol w="617212"/>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724906">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GS CS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50,200,000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600,000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 CS DB SG GS CS MS MQ </a:t>
                      </a:r>
                      <a:r>
                        <a:rPr lang="en-US" sz="1400" b="1" kern="1200" dirty="0" err="1" smtClean="0">
                          <a:solidFill>
                            <a:schemeClr val="lt1"/>
                          </a:solidFill>
                          <a:effectLst/>
                          <a:latin typeface="Calibri"/>
                          <a:ea typeface="新細明體"/>
                          <a:cs typeface="Times New Roman"/>
                        </a:rPr>
                        <a:t>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9.99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CS DB </a:t>
                      </a:r>
                      <a:r>
                        <a:rPr lang="en-US" sz="1400" b="1" kern="1200" dirty="0" err="1" smtClean="0">
                          <a:solidFill>
                            <a:schemeClr val="lt1"/>
                          </a:solidFill>
                          <a:effectLst/>
                          <a:latin typeface="Calibri"/>
                          <a:ea typeface="新細明體"/>
                          <a:cs typeface="Times New Roman"/>
                        </a:rPr>
                        <a:t>DB</a:t>
                      </a:r>
                      <a:r>
                        <a:rPr lang="en-US" sz="1400" b="1" kern="1200" dirty="0" smtClean="0">
                          <a:solidFill>
                            <a:schemeClr val="lt1"/>
                          </a:solidFill>
                          <a:effectLst/>
                          <a:latin typeface="Calibri"/>
                          <a:ea typeface="新細明體"/>
                          <a:cs typeface="Times New Roman"/>
                        </a:rPr>
                        <a:t> GS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700,000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9.98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DB GS </a:t>
                      </a:r>
                      <a:r>
                        <a:rPr lang="en-US" sz="1400" b="1" kern="1200" dirty="0" err="1"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919445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79208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smtClean="0"/>
              <a:t>During the first week of IPO, the board market sentiment is not </a:t>
            </a:r>
            <a:r>
              <a:rPr lang="en-US" sz="1600" dirty="0"/>
              <a:t>good. </a:t>
            </a:r>
            <a:r>
              <a:rPr lang="en-US" sz="1600" dirty="0" err="1" smtClean="0"/>
              <a:t>Alimama</a:t>
            </a:r>
            <a:r>
              <a:rPr lang="en-US" sz="1600" dirty="0" smtClean="0"/>
              <a:t> doesn’t go up and </a:t>
            </a:r>
            <a:r>
              <a:rPr lang="en-US" sz="1600" b="1" dirty="0" smtClean="0">
                <a:solidFill>
                  <a:srgbClr val="0070C0"/>
                </a:solidFill>
              </a:rPr>
              <a:t>trade around IPO price at HK$10</a:t>
            </a:r>
            <a:r>
              <a:rPr lang="en-US" sz="1600" dirty="0" smtClean="0"/>
              <a:t>.</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Because of the stabilization duty, BB </a:t>
            </a:r>
            <a:r>
              <a:rPr lang="en-US" sz="1600" b="1" dirty="0">
                <a:solidFill>
                  <a:srgbClr val="0070C0"/>
                </a:solidFill>
              </a:rPr>
              <a:t>accumulates large </a:t>
            </a:r>
            <a:r>
              <a:rPr lang="en-US" sz="1600" b="1" dirty="0" err="1">
                <a:solidFill>
                  <a:srgbClr val="0070C0"/>
                </a:solidFill>
              </a:rPr>
              <a:t>Alimama</a:t>
            </a:r>
            <a:r>
              <a:rPr lang="en-US" sz="1600" b="1" dirty="0">
                <a:solidFill>
                  <a:srgbClr val="0070C0"/>
                </a:solidFill>
              </a:rPr>
              <a:t> stock positions</a:t>
            </a:r>
            <a:r>
              <a:rPr lang="en-US" sz="1600" dirty="0" smtClean="0"/>
              <a:t> (30,000,000 shares @ HK$10)</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Luckily in the next week, the market sentiment improved and </a:t>
            </a:r>
            <a:r>
              <a:rPr lang="en-US" sz="1600" dirty="0" err="1" smtClean="0"/>
              <a:t>Alimama</a:t>
            </a:r>
            <a:r>
              <a:rPr lang="en-US" sz="1600" dirty="0" smtClean="0"/>
              <a:t> price starts to go up. Currently it’s trading at HK$11</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As the stock price goes up, BB will unload some </a:t>
            </a:r>
            <a:r>
              <a:rPr lang="en-US" sz="1600" dirty="0" err="1" smtClean="0"/>
              <a:t>Alimama</a:t>
            </a:r>
            <a:r>
              <a:rPr lang="en-US" sz="1600" dirty="0" smtClean="0"/>
              <a:t> positions to </a:t>
            </a:r>
            <a:r>
              <a:rPr lang="en-US" sz="1600" b="1" dirty="0" smtClean="0">
                <a:solidFill>
                  <a:srgbClr val="0070C0"/>
                </a:solidFill>
              </a:rPr>
              <a:t>reduce its exposure</a:t>
            </a:r>
            <a:r>
              <a:rPr lang="en-US" sz="1600" dirty="0" smtClean="0"/>
              <a:t> and make some </a:t>
            </a:r>
            <a:r>
              <a:rPr lang="en-US" sz="1600" b="1" dirty="0" smtClean="0">
                <a:solidFill>
                  <a:srgbClr val="0070C0"/>
                </a:solidFill>
              </a:rPr>
              <a:t>profits</a:t>
            </a:r>
            <a:r>
              <a:rPr lang="en-US" sz="1600" dirty="0" smtClean="0">
                <a:solidFill>
                  <a:srgbClr val="0070C0"/>
                </a:solidFill>
              </a:rPr>
              <a:t> </a:t>
            </a:r>
            <a:r>
              <a:rPr lang="en-US" sz="1600" dirty="0" smtClean="0"/>
              <a:t>on the rising price</a:t>
            </a:r>
            <a:endParaRPr lang="en-US" sz="1600" dirty="0"/>
          </a:p>
        </p:txBody>
      </p:sp>
    </p:spTree>
    <p:extLst>
      <p:ext uri="{BB962C8B-B14F-4D97-AF65-F5344CB8AC3E}">
        <p14:creationId xmlns:p14="http://schemas.microsoft.com/office/powerpoint/2010/main" val="743344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smtClean="0"/>
              <a:t>BB plans to unload </a:t>
            </a:r>
            <a:r>
              <a:rPr lang="en-US" sz="1600" dirty="0"/>
              <a:t>10,000,000 shares of </a:t>
            </a:r>
            <a:r>
              <a:rPr lang="en-US" sz="1600" dirty="0" err="1"/>
              <a:t>Alimama</a:t>
            </a:r>
            <a:r>
              <a:rPr lang="en-US" sz="1600" dirty="0"/>
              <a:t> </a:t>
            </a:r>
            <a:r>
              <a:rPr lang="en-US" sz="1600" dirty="0" smtClean="0"/>
              <a:t>at each price increments (i.e. $11.01, $11.02, $11.03). Hence it sends the sell orders and </a:t>
            </a:r>
            <a:r>
              <a:rPr lang="en-US" sz="1600" b="1" dirty="0" smtClean="0">
                <a:solidFill>
                  <a:srgbClr val="0070C0"/>
                </a:solidFill>
              </a:rPr>
              <a:t>queue</a:t>
            </a:r>
            <a:r>
              <a:rPr lang="en-US" sz="1600" dirty="0" smtClean="0">
                <a:solidFill>
                  <a:srgbClr val="0070C0"/>
                </a:solidFill>
              </a:rPr>
              <a:t> </a:t>
            </a:r>
            <a:r>
              <a:rPr lang="en-US" sz="1600" dirty="0" smtClean="0"/>
              <a:t>at those prices</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185623713"/>
              </p:ext>
            </p:extLst>
          </p:nvPr>
        </p:nvGraphicFramePr>
        <p:xfrm>
          <a:off x="611560" y="2852936"/>
          <a:ext cx="7776864" cy="1693298"/>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401981">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10,300,000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8" name="Content Placeholder 1"/>
          <p:cNvSpPr txBox="1">
            <a:spLocks/>
          </p:cNvSpPr>
          <p:nvPr/>
        </p:nvSpPr>
        <p:spPr>
          <a:xfrm>
            <a:off x="186408" y="5085184"/>
            <a:ext cx="8064896"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dirty="0" smtClean="0"/>
              <a:t>However, this will </a:t>
            </a:r>
            <a:r>
              <a:rPr lang="en-US" sz="1600" b="1" dirty="0" smtClean="0">
                <a:solidFill>
                  <a:srgbClr val="0070C0"/>
                </a:solidFill>
              </a:rPr>
              <a:t>scare the investors </a:t>
            </a:r>
            <a:r>
              <a:rPr lang="en-US" sz="1600" dirty="0" smtClean="0"/>
              <a:t>from </a:t>
            </a:r>
            <a:r>
              <a:rPr lang="en-US" sz="1600" dirty="0"/>
              <a:t>buying </a:t>
            </a:r>
            <a:r>
              <a:rPr lang="en-US" sz="1600" dirty="0" err="1"/>
              <a:t>Alimama</a:t>
            </a:r>
            <a:r>
              <a:rPr lang="en-US" sz="1600" dirty="0"/>
              <a:t> </a:t>
            </a:r>
            <a:r>
              <a:rPr lang="en-US" sz="1600" dirty="0" smtClean="0"/>
              <a:t>as large sell quantities are displayed and create </a:t>
            </a:r>
            <a:r>
              <a:rPr lang="en-US" sz="1600" b="1" dirty="0" smtClean="0">
                <a:solidFill>
                  <a:srgbClr val="0070C0"/>
                </a:solidFill>
              </a:rPr>
              <a:t>downward impression</a:t>
            </a:r>
            <a:r>
              <a:rPr lang="en-US" sz="1600" dirty="0" smtClean="0"/>
              <a:t>. Also </a:t>
            </a:r>
            <a:r>
              <a:rPr lang="en-US" sz="1600" dirty="0" err="1"/>
              <a:t>Alimama</a:t>
            </a:r>
            <a:r>
              <a:rPr lang="en-US" sz="1600" dirty="0"/>
              <a:t> </a:t>
            </a:r>
            <a:r>
              <a:rPr lang="en-US" sz="1600" dirty="0" smtClean="0"/>
              <a:t>will not be happy to see the stabilizer is dumping their stocks</a:t>
            </a:r>
          </a:p>
          <a:p>
            <a:pPr marL="457200" indent="-457200">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1122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180528" y="1700808"/>
            <a:ext cx="864096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smtClean="0"/>
              <a:t>Use Stealth Algo to unload the positions </a:t>
            </a:r>
            <a:r>
              <a:rPr lang="en-US" sz="1600" b="1" u="sng" dirty="0" smtClean="0">
                <a:solidFill>
                  <a:srgbClr val="0070C0"/>
                </a:solidFill>
              </a:rPr>
              <a:t>without showing </a:t>
            </a:r>
            <a:r>
              <a:rPr lang="en-US" sz="1600" b="1" u="sng" dirty="0" smtClean="0"/>
              <a:t>in the order queue</a:t>
            </a:r>
          </a:p>
          <a:p>
            <a:pPr lvl="1">
              <a:buFont typeface="Arial" panose="020B0604020202020204" pitchFamily="34" charset="0"/>
              <a:buChar char="•"/>
            </a:pPr>
            <a:r>
              <a:rPr lang="en-US" sz="1600" dirty="0" smtClean="0"/>
              <a:t>use </a:t>
            </a:r>
            <a:r>
              <a:rPr lang="en-US" sz="1600" dirty="0"/>
              <a:t>FAK (Fill-And-Kill) </a:t>
            </a:r>
            <a:r>
              <a:rPr lang="en-US" sz="1600" dirty="0" smtClean="0"/>
              <a:t>order when the price is </a:t>
            </a:r>
            <a:r>
              <a:rPr lang="en-US" sz="1600" b="1" dirty="0" smtClean="0">
                <a:solidFill>
                  <a:srgbClr val="0070C0"/>
                </a:solidFill>
              </a:rPr>
              <a:t>immediately executable</a:t>
            </a:r>
          </a:p>
          <a:p>
            <a:pPr lvl="1">
              <a:buFont typeface="Arial" panose="020B0604020202020204" pitchFamily="34" charset="0"/>
              <a:buChar char="•"/>
            </a:pPr>
            <a:r>
              <a:rPr lang="en-US" sz="1600" dirty="0"/>
              <a:t>l</a:t>
            </a:r>
            <a:r>
              <a:rPr lang="en-US" sz="1600" dirty="0" smtClean="0"/>
              <a:t>eave </a:t>
            </a:r>
            <a:r>
              <a:rPr lang="en-US" sz="1600" b="1" dirty="0" smtClean="0">
                <a:solidFill>
                  <a:srgbClr val="0070C0"/>
                </a:solidFill>
              </a:rPr>
              <a:t>residual quantity </a:t>
            </a:r>
            <a:r>
              <a:rPr lang="en-US" sz="1600" dirty="0" smtClean="0"/>
              <a:t>(randomize) such that it will not move the price</a:t>
            </a:r>
            <a:br>
              <a:rPr lang="en-US" sz="1600" dirty="0" smtClean="0"/>
            </a:br>
            <a:endParaRPr lang="en-US" sz="1600" dirty="0" smtClean="0"/>
          </a:p>
          <a:p>
            <a:pPr lvl="1">
              <a:buFont typeface="Arial" panose="020B0604020202020204" pitchFamily="34" charset="0"/>
              <a:buChar char="•"/>
            </a:pPr>
            <a:endParaRPr lang="en-US" sz="1800" dirty="0" smtClean="0"/>
          </a:p>
          <a:p>
            <a:pPr lvl="1">
              <a:buFont typeface="Arial" panose="020B0604020202020204" pitchFamily="34" charset="0"/>
              <a:buChar char="•"/>
            </a:pPr>
            <a:endParaRPr lang="en-US" sz="1800" dirty="0" smtClean="0"/>
          </a:p>
          <a:p>
            <a:pPr marL="457200" lvl="1" indent="0">
              <a:buNone/>
            </a:pPr>
            <a:r>
              <a:rPr lang="en-US" sz="2000" dirty="0" smtClean="0"/>
              <a:t>	</a:t>
            </a:r>
            <a:endParaRPr lang="en-US" sz="2000" dirty="0"/>
          </a:p>
        </p:txBody>
      </p:sp>
      <p:sp>
        <p:nvSpPr>
          <p:cNvPr id="2" name="TextBox 1"/>
          <p:cNvSpPr txBox="1"/>
          <p:nvPr/>
        </p:nvSpPr>
        <p:spPr>
          <a:xfrm>
            <a:off x="2113181" y="4520483"/>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4127907510"/>
              </p:ext>
            </p:extLst>
          </p:nvPr>
        </p:nvGraphicFramePr>
        <p:xfrm>
          <a:off x="611560" y="5187259"/>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grpSp>
        <p:nvGrpSpPr>
          <p:cNvPr id="6" name="Group 5"/>
          <p:cNvGrpSpPr/>
          <p:nvPr/>
        </p:nvGrpSpPr>
        <p:grpSpPr>
          <a:xfrm>
            <a:off x="3273932" y="2780928"/>
            <a:ext cx="2234172" cy="1440160"/>
            <a:chOff x="5434172" y="3068960"/>
            <a:chExt cx="2234172" cy="1440160"/>
          </a:xfrm>
        </p:grpSpPr>
        <p:sp>
          <p:nvSpPr>
            <p:cNvPr id="9" name="Flowchart: Magnetic Disk 8"/>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8" name="Up-Down Arrow 7"/>
          <p:cNvSpPr/>
          <p:nvPr/>
        </p:nvSpPr>
        <p:spPr bwMode="auto">
          <a:xfrm>
            <a:off x="4283968" y="4365104"/>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860032" y="4530606"/>
            <a:ext cx="1271887" cy="338554"/>
          </a:xfrm>
          <a:prstGeom prst="rect">
            <a:avLst/>
          </a:prstGeom>
          <a:noFill/>
        </p:spPr>
        <p:txBody>
          <a:bodyPr wrap="none" rtlCol="0">
            <a:spAutoFit/>
          </a:bodyPr>
          <a:lstStyle/>
          <a:p>
            <a:r>
              <a:rPr lang="en-US" sz="1600" b="1" dirty="0" smtClean="0">
                <a:solidFill>
                  <a:srgbClr val="0070C0"/>
                </a:solidFill>
              </a:rPr>
              <a:t>No Action !</a:t>
            </a:r>
            <a:endParaRPr lang="en-US" sz="1600" b="1" dirty="0">
              <a:solidFill>
                <a:srgbClr val="0070C0"/>
              </a:solidFill>
            </a:endParaRPr>
          </a:p>
        </p:txBody>
      </p:sp>
    </p:spTree>
    <p:extLst>
      <p:ext uri="{BB962C8B-B14F-4D97-AF65-F5344CB8AC3E}">
        <p14:creationId xmlns:p14="http://schemas.microsoft.com/office/powerpoint/2010/main" val="38419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10" name="TextBox 9"/>
          <p:cNvSpPr txBox="1"/>
          <p:nvPr/>
        </p:nvSpPr>
        <p:spPr>
          <a:xfrm>
            <a:off x="4572000" y="3284984"/>
            <a:ext cx="4396525" cy="338554"/>
          </a:xfrm>
          <a:prstGeom prst="rect">
            <a:avLst/>
          </a:prstGeom>
          <a:noFill/>
        </p:spPr>
        <p:txBody>
          <a:bodyPr wrap="none" rtlCol="0">
            <a:spAutoFit/>
          </a:bodyPr>
          <a:lstStyle/>
          <a:p>
            <a:r>
              <a:rPr lang="en-US" sz="1600" b="1" dirty="0" smtClean="0">
                <a:solidFill>
                  <a:srgbClr val="0070C0"/>
                </a:solidFill>
              </a:rPr>
              <a:t>Immediately hit </a:t>
            </a:r>
            <a:r>
              <a:rPr lang="en-US" sz="1600" dirty="0" smtClean="0">
                <a:solidFill>
                  <a:srgbClr val="0070C0"/>
                </a:solidFill>
              </a:rPr>
              <a:t>the bid with </a:t>
            </a:r>
            <a:r>
              <a:rPr lang="en-US" sz="1600" b="1" u="sng" dirty="0" smtClean="0">
                <a:solidFill>
                  <a:srgbClr val="00B050"/>
                </a:solidFill>
              </a:rPr>
              <a:t>297,000</a:t>
            </a:r>
            <a:r>
              <a:rPr lang="en-US" sz="1600" b="1" u="sng" dirty="0" smtClean="0">
                <a:solidFill>
                  <a:srgbClr val="0070C0"/>
                </a:solidFill>
              </a:rPr>
              <a:t> @ 11.01</a:t>
            </a:r>
            <a:endParaRPr lang="en-US" sz="1600" b="1" u="sng"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1906618790"/>
              </p:ext>
            </p:extLst>
          </p:nvPr>
        </p:nvGraphicFramePr>
        <p:xfrm>
          <a:off x="539552" y="3933056"/>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MS MQ</a:t>
                      </a: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11.03</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GS</a:t>
                      </a: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10.99</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11.04</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400,000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DB MQ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13" name="TextBox 12"/>
          <p:cNvSpPr txBox="1"/>
          <p:nvPr/>
        </p:nvSpPr>
        <p:spPr>
          <a:xfrm>
            <a:off x="2113181" y="3284984"/>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pSp>
        <p:nvGrpSpPr>
          <p:cNvPr id="14" name="Group 13"/>
          <p:cNvGrpSpPr/>
          <p:nvPr/>
        </p:nvGrpSpPr>
        <p:grpSpPr>
          <a:xfrm>
            <a:off x="3273932" y="1556792"/>
            <a:ext cx="2234172" cy="1440160"/>
            <a:chOff x="5434172" y="3068960"/>
            <a:chExt cx="2234172" cy="1440160"/>
          </a:xfrm>
        </p:grpSpPr>
        <p:sp>
          <p:nvSpPr>
            <p:cNvPr id="15" name="Flowchart: Magnetic Disk 14"/>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17" name="Up-Down Arrow 16"/>
          <p:cNvSpPr/>
          <p:nvPr/>
        </p:nvSpPr>
        <p:spPr bwMode="auto">
          <a:xfrm>
            <a:off x="4283968" y="3068960"/>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1561" y="5373216"/>
            <a:ext cx="8064896" cy="830997"/>
          </a:xfrm>
          <a:prstGeom prst="rect">
            <a:avLst/>
          </a:prstGeom>
          <a:noFill/>
        </p:spPr>
        <p:txBody>
          <a:bodyPr wrap="square" rtlCol="0">
            <a:spAutoFit/>
          </a:bodyPr>
          <a:lstStyle/>
          <a:p>
            <a:r>
              <a:rPr lang="en-US" sz="1600" dirty="0" smtClean="0"/>
              <a:t>By leveraging this simple Stealth </a:t>
            </a:r>
            <a:r>
              <a:rPr lang="en-US" sz="1600" dirty="0"/>
              <a:t>Algo </a:t>
            </a:r>
            <a:r>
              <a:rPr lang="en-US" sz="1600" dirty="0" smtClean="0"/>
              <a:t>make, the stabilization trade can make a </a:t>
            </a:r>
            <a:r>
              <a:rPr lang="en-US" sz="1600" dirty="0"/>
              <a:t>decent </a:t>
            </a:r>
            <a:r>
              <a:rPr lang="en-US" sz="1600" dirty="0" smtClean="0"/>
              <a:t>profile. However, this is a </a:t>
            </a:r>
            <a:r>
              <a:rPr lang="en-US" sz="1600" b="1" dirty="0" smtClean="0">
                <a:solidFill>
                  <a:srgbClr val="0070C0"/>
                </a:solidFill>
              </a:rPr>
              <a:t>rare opportunity </a:t>
            </a:r>
            <a:r>
              <a:rPr lang="en-US" sz="1600" dirty="0" smtClean="0"/>
              <a:t>as IPO stocks usually trade above IPO price and thus won’t able to accumulate positions at this IPO price</a:t>
            </a:r>
            <a:endParaRPr lang="en-US" sz="1600" dirty="0"/>
          </a:p>
        </p:txBody>
      </p:sp>
    </p:spTree>
    <p:extLst>
      <p:ext uri="{BB962C8B-B14F-4D97-AF65-F5344CB8AC3E}">
        <p14:creationId xmlns:p14="http://schemas.microsoft.com/office/powerpoint/2010/main" val="409717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23528" y="1844824"/>
            <a:ext cx="30963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Any other use case?  </a:t>
            </a:r>
          </a:p>
          <a:p>
            <a:pPr marL="0" indent="0"/>
            <a:endParaRPr lang="en-US" sz="2000" dirty="0" smtClean="0"/>
          </a:p>
          <a:p>
            <a:pPr marL="0" indent="0"/>
            <a:endParaRPr lang="en-US" sz="2000" dirty="0" smtClean="0"/>
          </a:p>
          <a:p>
            <a:pPr marL="457200" lvl="1" indent="0">
              <a:buNone/>
            </a:pPr>
            <a:r>
              <a:rPr lang="en-US" sz="2000" dirty="0" smtClean="0"/>
              <a:t>	</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405191861"/>
              </p:ext>
            </p:extLst>
          </p:nvPr>
        </p:nvGraphicFramePr>
        <p:xfrm>
          <a:off x="3491880" y="1556792"/>
          <a:ext cx="4392488" cy="1769294"/>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9.3</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9.8</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9.9</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mn-lt"/>
                          <a:ea typeface="+mn-ea"/>
                          <a:cs typeface="+mn-cs"/>
                        </a:rPr>
                        <a:t>10.0</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4720659" y="3356992"/>
            <a:ext cx="1723549" cy="369332"/>
          </a:xfrm>
          <a:prstGeom prst="rect">
            <a:avLst/>
          </a:prstGeom>
          <a:noFill/>
        </p:spPr>
        <p:txBody>
          <a:bodyPr wrap="none" rtlCol="0">
            <a:spAutoFit/>
          </a:bodyPr>
          <a:lstStyle/>
          <a:p>
            <a:r>
              <a:rPr lang="en-US" sz="1800" b="1" dirty="0" smtClean="0"/>
              <a:t>illiquid </a:t>
            </a:r>
            <a:r>
              <a:rPr lang="en-US" sz="1800" b="1" dirty="0"/>
              <a:t>stocks</a:t>
            </a:r>
          </a:p>
        </p:txBody>
      </p:sp>
      <p:sp>
        <p:nvSpPr>
          <p:cNvPr id="8" name="TextBox 7"/>
          <p:cNvSpPr txBox="1"/>
          <p:nvPr/>
        </p:nvSpPr>
        <p:spPr>
          <a:xfrm>
            <a:off x="467545" y="4509120"/>
            <a:ext cx="7992888" cy="923330"/>
          </a:xfrm>
          <a:prstGeom prst="rect">
            <a:avLst/>
          </a:prstGeom>
          <a:noFill/>
        </p:spPr>
        <p:txBody>
          <a:bodyPr wrap="square" rtlCol="0">
            <a:spAutoFit/>
          </a:bodyPr>
          <a:lstStyle/>
          <a:p>
            <a:r>
              <a:rPr lang="en-US" sz="1800" dirty="0"/>
              <a:t>In general, </a:t>
            </a:r>
            <a:r>
              <a:rPr lang="en-US" sz="1800" dirty="0" smtClean="0"/>
              <a:t>when trading </a:t>
            </a:r>
            <a:r>
              <a:rPr lang="en-US" sz="1800" b="1" dirty="0" smtClean="0">
                <a:solidFill>
                  <a:srgbClr val="0070C0"/>
                </a:solidFill>
              </a:rPr>
              <a:t>relatively </a:t>
            </a:r>
            <a:r>
              <a:rPr lang="en-US" sz="1800" b="1" dirty="0">
                <a:solidFill>
                  <a:srgbClr val="0070C0"/>
                </a:solidFill>
              </a:rPr>
              <a:t>large order</a:t>
            </a:r>
            <a:r>
              <a:rPr lang="en-US" sz="1800" dirty="0"/>
              <a:t>, </a:t>
            </a:r>
            <a:r>
              <a:rPr lang="en-US" sz="1800" dirty="0" smtClean="0"/>
              <a:t>it is better not to display the whole order size as it may create </a:t>
            </a:r>
            <a:r>
              <a:rPr lang="en-US" sz="1800" dirty="0"/>
              <a:t>unnecessary </a:t>
            </a:r>
            <a:r>
              <a:rPr lang="en-US" sz="1800" b="1" dirty="0" smtClean="0">
                <a:solidFill>
                  <a:srgbClr val="0070C0"/>
                </a:solidFill>
              </a:rPr>
              <a:t>market signals</a:t>
            </a:r>
            <a:r>
              <a:rPr lang="en-US" sz="1800" dirty="0" smtClean="0"/>
              <a:t>. Worse still, other investors may </a:t>
            </a:r>
            <a:r>
              <a:rPr lang="en-US" sz="1800" b="1" dirty="0" smtClean="0">
                <a:solidFill>
                  <a:srgbClr val="0070C0"/>
                </a:solidFill>
              </a:rPr>
              <a:t>trade </a:t>
            </a:r>
            <a:r>
              <a:rPr lang="en-US" sz="1800" b="1" dirty="0">
                <a:solidFill>
                  <a:srgbClr val="0070C0"/>
                </a:solidFill>
              </a:rPr>
              <a:t>against </a:t>
            </a:r>
            <a:r>
              <a:rPr lang="en-US" sz="1800" b="1" dirty="0" smtClean="0">
                <a:solidFill>
                  <a:srgbClr val="0070C0"/>
                </a:solidFill>
              </a:rPr>
              <a:t>it</a:t>
            </a:r>
            <a:r>
              <a:rPr lang="en-US" sz="1800" dirty="0" smtClean="0"/>
              <a:t>. </a:t>
            </a:r>
            <a:endParaRPr lang="en-US" sz="1800" dirty="0"/>
          </a:p>
        </p:txBody>
      </p:sp>
    </p:spTree>
    <p:extLst>
      <p:ext uri="{BB962C8B-B14F-4D97-AF65-F5344CB8AC3E}">
        <p14:creationId xmlns:p14="http://schemas.microsoft.com/office/powerpoint/2010/main" val="33408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Stealth</a:t>
            </a:r>
          </a:p>
        </p:txBody>
      </p:sp>
      <p:pic>
        <p:nvPicPr>
          <p:cNvPr id="1026" name="Picture 2" descr="Larry tabb hft tools - part 2"/>
          <p:cNvPicPr>
            <a:picLocks noChangeAspect="1" noChangeArrowheads="1"/>
          </p:cNvPicPr>
          <p:nvPr/>
        </p:nvPicPr>
        <p:blipFill rotWithShape="1">
          <a:blip r:embed="rId2">
            <a:extLst>
              <a:ext uri="{28A0092B-C50C-407E-A947-70E740481C1C}">
                <a14:useLocalDpi xmlns:a14="http://schemas.microsoft.com/office/drawing/2010/main" val="0"/>
              </a:ext>
            </a:extLst>
          </a:blip>
          <a:srcRect t="15619"/>
          <a:stretch/>
        </p:blipFill>
        <p:spPr bwMode="auto">
          <a:xfrm>
            <a:off x="1814264" y="2780928"/>
            <a:ext cx="5494040" cy="34769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&amp; Internal Cross: </a:t>
            </a:r>
            <a:r>
              <a:rPr lang="en-US" sz="1800" dirty="0" smtClean="0"/>
              <a:t>the order execution </a:t>
            </a:r>
            <a:r>
              <a:rPr lang="en-US" sz="1800" b="1" dirty="0" smtClean="0">
                <a:solidFill>
                  <a:srgbClr val="0070C0"/>
                </a:solidFill>
              </a:rPr>
              <a:t>outside the main exchange</a:t>
            </a:r>
          </a:p>
          <a:p>
            <a:pPr lvl="1">
              <a:buFont typeface="Arial" panose="020B0604020202020204" pitchFamily="34" charset="0"/>
              <a:buChar char="•"/>
            </a:pPr>
            <a:r>
              <a:rPr lang="en-US" sz="1600" dirty="0" smtClean="0"/>
              <a:t>dark means the price is </a:t>
            </a:r>
            <a:r>
              <a:rPr lang="en-US" sz="1600" b="1" dirty="0" smtClean="0">
                <a:solidFill>
                  <a:srgbClr val="0070C0"/>
                </a:solidFill>
              </a:rPr>
              <a:t>not visible </a:t>
            </a:r>
            <a:r>
              <a:rPr lang="en-US" sz="1600" dirty="0" smtClean="0"/>
              <a:t>to human traders</a:t>
            </a:r>
          </a:p>
          <a:p>
            <a:pPr lvl="1">
              <a:buFont typeface="Arial" panose="020B0604020202020204" pitchFamily="34" charset="0"/>
              <a:buChar char="•"/>
            </a:pPr>
            <a:r>
              <a:rPr lang="en-US" sz="1600" dirty="0" smtClean="0"/>
              <a:t>without </a:t>
            </a:r>
            <a:r>
              <a:rPr lang="en-US" sz="1600" dirty="0"/>
              <a:t>signal the outsider</a:t>
            </a:r>
          </a:p>
          <a:p>
            <a:pPr>
              <a:buFontTx/>
              <a:buChar char="-"/>
            </a:pPr>
            <a:endParaRPr lang="en-US" sz="1800" dirty="0"/>
          </a:p>
          <a:p>
            <a:endParaRPr lang="en-US" sz="1800" dirty="0" smtClean="0"/>
          </a:p>
        </p:txBody>
      </p:sp>
    </p:spTree>
    <p:extLst>
      <p:ext uri="{BB962C8B-B14F-4D97-AF65-F5344CB8AC3E}">
        <p14:creationId xmlns:p14="http://schemas.microsoft.com/office/powerpoint/2010/main" val="17579949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hlinkClick r:id="rId3"/>
              </a:rPr>
              <a:t>HSBC </a:t>
            </a:r>
            <a:r>
              <a:rPr lang="en-US" sz="1600" dirty="0">
                <a:hlinkClick r:id="rId3"/>
              </a:rPr>
              <a:t>fined $6 million by Hong Kong watchdog over dark pool </a:t>
            </a:r>
            <a:r>
              <a:rPr lang="en-US" sz="1600" dirty="0" err="1" smtClean="0">
                <a:hlinkClick r:id="rId3"/>
              </a:rPr>
              <a:t>programme</a:t>
            </a:r>
            <a:endParaRPr lang="en-US" sz="1600" dirty="0" smtClean="0"/>
          </a:p>
          <a:p>
            <a:r>
              <a:rPr lang="en-US" sz="1600" dirty="0"/>
              <a:t>	</a:t>
            </a:r>
            <a:r>
              <a:rPr lang="en-US" sz="1400" dirty="0" smtClean="0"/>
              <a:t>Existing </a:t>
            </a:r>
            <a:r>
              <a:rPr lang="en-US" sz="1400" dirty="0"/>
              <a:t>clients would be given the option of </a:t>
            </a:r>
            <a:r>
              <a:rPr lang="en-US" sz="1400" b="1" dirty="0">
                <a:solidFill>
                  <a:srgbClr val="0070C0"/>
                </a:solidFill>
              </a:rPr>
              <a:t>"opting in"</a:t>
            </a:r>
            <a:r>
              <a:rPr lang="en-US" sz="1400" dirty="0"/>
              <a:t>. </a:t>
            </a:r>
            <a:r>
              <a:rPr lang="en-US" sz="1400" dirty="0" smtClean="0"/>
              <a:t>HSBC </a:t>
            </a:r>
            <a:r>
              <a:rPr lang="en-US" sz="1400" dirty="0"/>
              <a:t>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smtClean="0"/>
          </a:p>
          <a:p>
            <a:pPr>
              <a:buFont typeface="Arial" panose="020B0604020202020204" pitchFamily="34" charset="0"/>
              <a:buChar char="•"/>
            </a:pPr>
            <a:r>
              <a:rPr lang="en-US" sz="1600" dirty="0" smtClean="0">
                <a:hlinkClick r:id="rId4"/>
              </a:rPr>
              <a:t>Hong </a:t>
            </a:r>
            <a:r>
              <a:rPr lang="en-US" sz="1600" dirty="0">
                <a:hlinkClick r:id="rId4"/>
              </a:rPr>
              <a:t>Kong watchdog fines JPMorgan for dark pool, control failures</a:t>
            </a:r>
            <a:endParaRPr lang="en-US" sz="2000" dirty="0"/>
          </a:p>
          <a:p>
            <a:r>
              <a:rPr lang="en-US" sz="1600" dirty="0" smtClean="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smtClean="0">
                <a:hlinkClick r:id="rId5"/>
              </a:rPr>
              <a:t>Hong Kong's SFC bans retail investors from dark pool trading platforms</a:t>
            </a:r>
            <a:endParaRPr lang="en-US" sz="1600" dirty="0" smtClean="0"/>
          </a:p>
          <a:p>
            <a:r>
              <a:rPr lang="en-US" sz="2000" dirty="0" smtClean="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Stealth</a:t>
            </a:r>
            <a:endParaRPr lang="en-US" kern="0" dirty="0"/>
          </a:p>
        </p:txBody>
      </p:sp>
    </p:spTree>
    <p:extLst>
      <p:ext uri="{BB962C8B-B14F-4D97-AF65-F5344CB8AC3E}">
        <p14:creationId xmlns:p14="http://schemas.microsoft.com/office/powerpoint/2010/main" val="419538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Iceberg and Peg</a:t>
            </a:r>
            <a:endParaRPr lang="en-US" dirty="0"/>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smtClean="0"/>
              <a:t>float partial </a:t>
            </a:r>
            <a:r>
              <a:rPr lang="en-US" sz="1800" dirty="0"/>
              <a:t>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497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Course Overview</a:t>
            </a:r>
          </a:p>
        </p:txBody>
      </p:sp>
      <p:sp>
        <p:nvSpPr>
          <p:cNvPr id="7" name="Content Placeholder 1"/>
          <p:cNvSpPr txBox="1">
            <a:spLocks/>
          </p:cNvSpPr>
          <p:nvPr/>
        </p:nvSpPr>
        <p:spPr>
          <a:xfrm>
            <a:off x="395536" y="1700808"/>
            <a:ext cx="648072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Algorithmic Trading and Investment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Big </a:t>
            </a:r>
            <a:r>
              <a:rPr lang="en-US" sz="1800" dirty="0"/>
              <a:t>Data Processing and Analysis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AI, Machine Learning and Deep Learning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Sentiment Analysis &amp; NLP (Natural Language Processing)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Deep and </a:t>
            </a:r>
            <a:r>
              <a:rPr lang="en-US" sz="1800" dirty="0"/>
              <a:t>Reinforcement Learning </a:t>
            </a:r>
            <a:r>
              <a:rPr lang="en-US" sz="1800" dirty="0" smtClean="0"/>
              <a:t>(</a:t>
            </a:r>
            <a:r>
              <a:rPr lang="en-US" sz="1800" dirty="0"/>
              <a:t>Alpha-Go) / </a:t>
            </a:r>
            <a:r>
              <a:rPr lang="en-US" sz="1800" dirty="0" smtClean="0"/>
              <a:t>Challenges in trading applications</a:t>
            </a:r>
            <a:endParaRPr lang="en-US" sz="1800" dirty="0"/>
          </a:p>
          <a:p>
            <a:pPr>
              <a:buFont typeface="Arial" panose="020B0604020202020204" pitchFamily="34" charset="0"/>
              <a:buChar char="•"/>
            </a:pPr>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Tree>
    <p:extLst>
      <p:ext uri="{BB962C8B-B14F-4D97-AF65-F5344CB8AC3E}">
        <p14:creationId xmlns:p14="http://schemas.microsoft.com/office/powerpoint/2010/main" val="609981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2: 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Works on relatively large orders</a:t>
            </a:r>
          </a:p>
          <a:p>
            <a:pPr>
              <a:buFont typeface="Arial" panose="020B0604020202020204" pitchFamily="34" charset="0"/>
              <a:buChar char="•"/>
            </a:pPr>
            <a:r>
              <a:rPr lang="en-US" sz="1800" b="1" dirty="0" smtClean="0"/>
              <a:t>Objective</a:t>
            </a:r>
            <a:r>
              <a:rPr lang="en-US" sz="1800" dirty="0" smtClean="0"/>
              <a:t>: reduce </a:t>
            </a:r>
            <a:r>
              <a:rPr lang="en-US" sz="1800" b="1" dirty="0" smtClean="0">
                <a:solidFill>
                  <a:srgbClr val="0070C0"/>
                </a:solidFill>
              </a:rPr>
              <a:t>market impact </a:t>
            </a:r>
            <a:r>
              <a:rPr lang="en-US" sz="1800" dirty="0" smtClean="0"/>
              <a:t>and track or beat the </a:t>
            </a:r>
            <a:r>
              <a:rPr lang="en-US" sz="1800" b="1" dirty="0" smtClean="0">
                <a:solidFill>
                  <a:srgbClr val="0070C0"/>
                </a:solidFill>
              </a:rPr>
              <a:t>price / volume </a:t>
            </a:r>
            <a:r>
              <a:rPr lang="en-US" sz="1800" b="1" dirty="0">
                <a:solidFill>
                  <a:srgbClr val="0070C0"/>
                </a:solidFill>
              </a:rPr>
              <a:t>benchmarks</a:t>
            </a:r>
          </a:p>
          <a:p>
            <a:pPr>
              <a:buFont typeface="Arial" panose="020B0604020202020204" pitchFamily="34" charset="0"/>
              <a:buChar char="•"/>
            </a:pPr>
            <a:r>
              <a:rPr lang="en-US" sz="1800" b="1" dirty="0" smtClean="0"/>
              <a:t>Example </a:t>
            </a:r>
            <a:r>
              <a:rPr lang="en-US" sz="1800" b="1" dirty="0" err="1" smtClean="0"/>
              <a:t>Algos</a:t>
            </a:r>
            <a:r>
              <a:rPr lang="en-US" sz="1800" dirty="0" smtClean="0"/>
              <a:t>: POV, IS, VWAP/TWAP, MOC</a:t>
            </a:r>
            <a:endParaRPr lang="en-US" sz="1800" dirty="0"/>
          </a:p>
        </p:txBody>
      </p:sp>
      <p:pic>
        <p:nvPicPr>
          <p:cNvPr id="6150" name="Picture 6" descr="hong kong container termina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130724"/>
            <a:ext cx="5422970" cy="310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3237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AA </a:t>
            </a:r>
            <a:r>
              <a:rPr lang="en-US" sz="1800" dirty="0"/>
              <a:t>Fund manages a </a:t>
            </a:r>
            <a:r>
              <a:rPr lang="en-US" sz="1800" dirty="0">
                <a:solidFill>
                  <a:srgbClr val="0070C0"/>
                </a:solidFill>
              </a:rPr>
              <a:t>large tech portfolio</a:t>
            </a:r>
            <a:r>
              <a:rPr lang="en-US" sz="1800" dirty="0"/>
              <a:t>. </a:t>
            </a:r>
            <a:r>
              <a:rPr lang="en-US" sz="1800" dirty="0" smtClean="0"/>
              <a:t>An </a:t>
            </a:r>
            <a:r>
              <a:rPr lang="en-US" sz="1800" dirty="0"/>
              <a:t>intraday news about </a:t>
            </a:r>
            <a:r>
              <a:rPr lang="en-US" sz="1800" dirty="0" smtClean="0"/>
              <a:t>Ant </a:t>
            </a:r>
            <a:r>
              <a:rPr lang="en-US" sz="1800" dirty="0"/>
              <a:t>group IPO is delayed. </a:t>
            </a:r>
            <a:r>
              <a:rPr lang="en-US" sz="1800" dirty="0" smtClean="0"/>
              <a:t>AA </a:t>
            </a:r>
            <a:r>
              <a:rPr lang="en-US" sz="1800" dirty="0"/>
              <a:t>Funds believe this is </a:t>
            </a:r>
            <a:r>
              <a:rPr lang="en-US" sz="1800" dirty="0" smtClean="0"/>
              <a:t>a </a:t>
            </a:r>
            <a:r>
              <a:rPr lang="en-US" sz="1800" dirty="0">
                <a:solidFill>
                  <a:srgbClr val="0070C0"/>
                </a:solidFill>
              </a:rPr>
              <a:t>good news </a:t>
            </a:r>
            <a:r>
              <a:rPr lang="en-US" sz="1800" dirty="0"/>
              <a:t>for </a:t>
            </a:r>
            <a:r>
              <a:rPr lang="en-US" sz="1800" dirty="0" err="1"/>
              <a:t>Tencent</a:t>
            </a:r>
            <a:r>
              <a:rPr lang="en-US" sz="1800" dirty="0"/>
              <a:t> and its price will go up soon. </a:t>
            </a:r>
            <a:r>
              <a:rPr lang="en-US" sz="1800" dirty="0" smtClean="0"/>
              <a:t>Hence </a:t>
            </a:r>
            <a:r>
              <a:rPr lang="en-US" sz="1800" dirty="0"/>
              <a:t>it decides to </a:t>
            </a:r>
            <a:r>
              <a:rPr lang="en-US" sz="1800" b="1" dirty="0">
                <a:solidFill>
                  <a:srgbClr val="0070C0"/>
                </a:solidFill>
              </a:rPr>
              <a:t>buy </a:t>
            </a:r>
            <a:r>
              <a:rPr lang="en-US" sz="1800" b="1" dirty="0" smtClean="0">
                <a:solidFill>
                  <a:srgbClr val="0070C0"/>
                </a:solidFill>
              </a:rPr>
              <a:t>1 </a:t>
            </a:r>
            <a:r>
              <a:rPr lang="en-US" sz="1800" b="1" dirty="0">
                <a:solidFill>
                  <a:srgbClr val="0070C0"/>
                </a:solidFill>
              </a:rPr>
              <a:t>million shares </a:t>
            </a:r>
            <a:r>
              <a:rPr lang="en-US" sz="1800" dirty="0">
                <a:solidFill>
                  <a:srgbClr val="0070C0"/>
                </a:solidFill>
              </a:rPr>
              <a:t>of </a:t>
            </a:r>
            <a:r>
              <a:rPr lang="en-US" sz="1800" dirty="0" err="1">
                <a:solidFill>
                  <a:srgbClr val="0070C0"/>
                </a:solidFill>
              </a:rPr>
              <a:t>Tencent</a:t>
            </a:r>
            <a:r>
              <a:rPr lang="en-US" sz="1800" dirty="0">
                <a:solidFill>
                  <a:srgbClr val="0070C0"/>
                </a:solidFill>
              </a:rPr>
              <a:t> as </a:t>
            </a:r>
            <a:r>
              <a:rPr lang="en-US" sz="1800" b="1" u="sng" dirty="0" smtClean="0">
                <a:solidFill>
                  <a:srgbClr val="0070C0"/>
                </a:solidFill>
              </a:rPr>
              <a:t>quick as possible</a:t>
            </a:r>
            <a:endParaRPr lang="en-US" sz="2000" u="sng" dirty="0">
              <a:solidFill>
                <a:srgbClr val="0070C0"/>
              </a:solidFill>
            </a:endParaRP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765166882"/>
              </p:ext>
            </p:extLst>
          </p:nvPr>
        </p:nvGraphicFramePr>
        <p:xfrm>
          <a:off x="1403648" y="4149080"/>
          <a:ext cx="6096000" cy="128524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With a strong price view (go up) and target to </a:t>
                      </a:r>
                      <a:r>
                        <a:rPr lang="en-US" sz="1800" b="1" kern="1200" baseline="0" dirty="0" smtClean="0">
                          <a:solidFill>
                            <a:srgbClr val="0070C0"/>
                          </a:solidFill>
                          <a:latin typeface="Arial"/>
                          <a:ea typeface="+mn-ea"/>
                          <a:cs typeface="Arial"/>
                        </a:rPr>
                        <a:t>c</a:t>
                      </a:r>
                      <a:r>
                        <a:rPr lang="en-US" sz="1800" b="1" kern="1200" dirty="0" smtClean="0">
                          <a:solidFill>
                            <a:srgbClr val="0070C0"/>
                          </a:solidFill>
                          <a:latin typeface="Arial"/>
                          <a:ea typeface="+mn-ea"/>
                          <a:cs typeface="Arial"/>
                        </a:rPr>
                        <a:t>omplete</a:t>
                      </a:r>
                      <a:r>
                        <a:rPr lang="en-US" sz="1800" b="0" kern="1200" dirty="0" smtClean="0">
                          <a:solidFill>
                            <a:srgbClr val="0070C0"/>
                          </a:solidFill>
                          <a:latin typeface="Arial"/>
                          <a:ea typeface="+mn-ea"/>
                          <a:cs typeface="Arial"/>
                        </a:rPr>
                        <a:t> </a:t>
                      </a:r>
                      <a:r>
                        <a:rPr lang="en-US" sz="1800" b="0" kern="1200" dirty="0" smtClean="0">
                          <a:solidFill>
                            <a:schemeClr val="tx1"/>
                          </a:solidFill>
                          <a:latin typeface="Arial"/>
                          <a:ea typeface="+mn-ea"/>
                          <a:cs typeface="Arial"/>
                        </a:rPr>
                        <a:t>the order as soon as possible</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r>
                        <a:rPr lang="en-US" sz="1800" b="1" kern="1200" dirty="0" smtClean="0">
                          <a:solidFill>
                            <a:srgbClr val="0070C0"/>
                          </a:solidFill>
                          <a:latin typeface="Arial"/>
                          <a:ea typeface="+mn-ea"/>
                          <a:cs typeface="Arial"/>
                        </a:rPr>
                        <a:t>High</a:t>
                      </a:r>
                      <a:endParaRPr lang="en-US" sz="1800" b="1" kern="1200" dirty="0">
                        <a:solidFill>
                          <a:srgbClr val="0070C0"/>
                        </a:solidFill>
                        <a:latin typeface="Arial"/>
                        <a:ea typeface="+mn-ea"/>
                        <a:cs typeface="Arial"/>
                      </a:endParaRPr>
                    </a:p>
                  </a:txBody>
                  <a:tcPr/>
                </a:tc>
              </a:tr>
            </a:tbl>
          </a:graphicData>
        </a:graphic>
      </p:graphicFrame>
    </p:spTree>
    <p:extLst>
      <p:ext uri="{BB962C8B-B14F-4D97-AF65-F5344CB8AC3E}">
        <p14:creationId xmlns:p14="http://schemas.microsoft.com/office/powerpoint/2010/main" val="561026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388843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AA </a:t>
            </a:r>
            <a:r>
              <a:rPr lang="en-US" sz="1800" dirty="0"/>
              <a:t>Fund </a:t>
            </a:r>
            <a:r>
              <a:rPr lang="en-US" sz="1800" dirty="0" smtClean="0"/>
              <a:t>goes ahead and buy 1 million shares </a:t>
            </a:r>
            <a:r>
              <a:rPr lang="en-US" sz="1800" b="1" dirty="0">
                <a:solidFill>
                  <a:srgbClr val="0070C0"/>
                </a:solidFill>
                <a:latin typeface="Arial" charset="0"/>
                <a:ea typeface="ＭＳ Ｐゴシック" charset="0"/>
                <a:cs typeface="ＭＳ Ｐゴシック" charset="0"/>
              </a:rPr>
              <a:t>immediately at one-go</a:t>
            </a: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850804225"/>
              </p:ext>
            </p:extLst>
          </p:nvPr>
        </p:nvGraphicFramePr>
        <p:xfrm>
          <a:off x="4355976" y="1515690"/>
          <a:ext cx="4104456" cy="4361582"/>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30,000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581</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581.6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578.8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582.8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583.6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585</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587.2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588.8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590</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575</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592</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Oval 1"/>
          <p:cNvSpPr/>
          <p:nvPr/>
        </p:nvSpPr>
        <p:spPr bwMode="auto">
          <a:xfrm>
            <a:off x="6372200" y="1124744"/>
            <a:ext cx="2088232" cy="5112568"/>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2924944"/>
            <a:ext cx="3600400" cy="2308324"/>
          </a:xfrm>
          <a:prstGeom prst="rect">
            <a:avLst/>
          </a:prstGeom>
          <a:noFill/>
        </p:spPr>
        <p:txBody>
          <a:bodyPr wrap="square" rtlCol="0">
            <a:spAutoFit/>
          </a:bodyPr>
          <a:lstStyle/>
          <a:p>
            <a:pPr marL="0" indent="0"/>
            <a:r>
              <a:rPr lang="en-US" sz="1800" dirty="0"/>
              <a:t>That requires to buy all the quantities from the Ask queue and </a:t>
            </a:r>
            <a:r>
              <a:rPr lang="en-US" sz="1800" b="1" dirty="0">
                <a:solidFill>
                  <a:srgbClr val="0070C0"/>
                </a:solidFill>
              </a:rPr>
              <a:t>push up the price by 2%</a:t>
            </a:r>
            <a:r>
              <a:rPr lang="en-US" sz="1800" dirty="0"/>
              <a:t> ($580 -&gt; $592)</a:t>
            </a:r>
          </a:p>
          <a:p>
            <a:pPr marL="0" indent="0"/>
            <a:endParaRPr lang="en-US" sz="1800" dirty="0"/>
          </a:p>
          <a:p>
            <a:pPr marL="0" indent="0"/>
            <a:r>
              <a:rPr lang="en-US" sz="1800" dirty="0" smtClean="0"/>
              <a:t>Need a better way to execute a large quantity order</a:t>
            </a:r>
            <a:endParaRPr lang="en-US" sz="1800" dirty="0"/>
          </a:p>
          <a:p>
            <a:endParaRPr lang="en-US" sz="1800" dirty="0"/>
          </a:p>
        </p:txBody>
      </p:sp>
    </p:spTree>
    <p:extLst>
      <p:ext uri="{BB962C8B-B14F-4D97-AF65-F5344CB8AC3E}">
        <p14:creationId xmlns:p14="http://schemas.microsoft.com/office/powerpoint/2010/main" val="370276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424936"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a:t>
            </a:r>
            <a:r>
              <a:rPr lang="en-US" sz="1800" dirty="0" smtClean="0"/>
              <a:t>cause </a:t>
            </a:r>
            <a:r>
              <a:rPr lang="en-US" sz="1800" dirty="0"/>
              <a:t>too much </a:t>
            </a:r>
            <a:r>
              <a:rPr lang="en-US" sz="1800" b="1" dirty="0">
                <a:solidFill>
                  <a:srgbClr val="0070C0"/>
                </a:solidFill>
              </a:rPr>
              <a:t>market </a:t>
            </a:r>
            <a:r>
              <a:rPr lang="en-US" sz="1800" b="1" dirty="0" smtClean="0">
                <a:solidFill>
                  <a:srgbClr val="0070C0"/>
                </a:solidFill>
              </a:rPr>
              <a:t>impact by itself</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
        <p:nvSpPr>
          <p:cNvPr id="2" name="TextBox 1"/>
          <p:cNvSpPr txBox="1"/>
          <p:nvPr/>
        </p:nvSpPr>
        <p:spPr>
          <a:xfrm>
            <a:off x="452122" y="5540459"/>
            <a:ext cx="7864294" cy="984885"/>
          </a:xfrm>
          <a:prstGeom prst="rect">
            <a:avLst/>
          </a:prstGeom>
          <a:noFill/>
        </p:spPr>
        <p:txBody>
          <a:bodyPr wrap="square" rtlCol="0">
            <a:spAutoFit/>
          </a:bodyPr>
          <a:lstStyle/>
          <a:p>
            <a:r>
              <a:rPr lang="en-US" sz="1800" b="1" dirty="0" smtClean="0"/>
              <a:t>Error Checks : </a:t>
            </a:r>
            <a:r>
              <a:rPr lang="en-US" sz="1600" b="1" dirty="0" smtClean="0">
                <a:solidFill>
                  <a:srgbClr val="0070C0"/>
                </a:solidFill>
              </a:rPr>
              <a:t>Reject</a:t>
            </a:r>
            <a:r>
              <a:rPr lang="en-US" sz="1600" dirty="0" smtClean="0"/>
              <a:t> </a:t>
            </a:r>
            <a:r>
              <a:rPr lang="en-US" sz="1600" dirty="0"/>
              <a:t>order with </a:t>
            </a:r>
            <a:r>
              <a:rPr lang="en-US" sz="1600" b="1" dirty="0">
                <a:solidFill>
                  <a:srgbClr val="0070C0"/>
                </a:solidFill>
              </a:rPr>
              <a:t>POV% &gt; 50 </a:t>
            </a:r>
            <a:r>
              <a:rPr lang="en-US" sz="1600" dirty="0"/>
              <a:t>as too much market impact. Industry practice is 33% for max desired impact</a:t>
            </a:r>
          </a:p>
          <a:p>
            <a:endParaRPr lang="en-US" dirty="0"/>
          </a:p>
        </p:txBody>
      </p:sp>
    </p:spTree>
    <p:extLst>
      <p:ext uri="{BB962C8B-B14F-4D97-AF65-F5344CB8AC3E}">
        <p14:creationId xmlns:p14="http://schemas.microsoft.com/office/powerpoint/2010/main" val="12508731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1,000,000 shares of 0700.HK (</a:t>
            </a:r>
            <a:r>
              <a:rPr lang="en-US" sz="1800" dirty="0" err="1" smtClean="0"/>
              <a:t>Tencent</a:t>
            </a:r>
            <a:r>
              <a:rPr lang="en-US" sz="1800" dirty="0" smtClean="0"/>
              <a:t>) with </a:t>
            </a:r>
            <a:r>
              <a:rPr lang="en-US" sz="1800" b="1" u="sng" dirty="0" smtClean="0"/>
              <a:t>POV% = 30%</a:t>
            </a:r>
          </a:p>
          <a:p>
            <a:pPr marL="457200" lvl="1" indent="0">
              <a:buNone/>
            </a:pPr>
            <a:r>
              <a:rPr lang="en-US" sz="1800" b="1" i="1" dirty="0" smtClean="0">
                <a:solidFill>
                  <a:srgbClr val="0070C0"/>
                </a:solidFill>
              </a:rPr>
              <a:t/>
            </a:r>
            <a:br>
              <a:rPr lang="en-US" sz="1800" b="1" i="1" dirty="0" smtClean="0">
                <a:solidFill>
                  <a:srgbClr val="0070C0"/>
                </a:solidFill>
              </a:rPr>
            </a:b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009596497"/>
              </p:ext>
            </p:extLst>
          </p:nvPr>
        </p:nvGraphicFramePr>
        <p:xfrm>
          <a:off x="827584" y="2708920"/>
          <a:ext cx="7560840" cy="2062480"/>
        </p:xfrm>
        <a:graphic>
          <a:graphicData uri="http://schemas.openxmlformats.org/drawingml/2006/table">
            <a:tbl>
              <a:tblPr firstRow="1" bandRow="1">
                <a:tableStyleId>{5C22544A-7EE6-4342-B048-85BDC9FD1C3A}</a:tableStyleId>
              </a:tblPr>
              <a:tblGrid>
                <a:gridCol w="1016000"/>
                <a:gridCol w="1016000"/>
                <a:gridCol w="1280368"/>
                <a:gridCol w="1152128"/>
                <a:gridCol w="936104"/>
                <a:gridCol w="2160240"/>
              </a:tblGrid>
              <a:tr h="370840">
                <a:tc>
                  <a:txBody>
                    <a:bodyPr/>
                    <a:lstStyle/>
                    <a:p>
                      <a:pPr algn="r"/>
                      <a:r>
                        <a:rPr lang="en-US" sz="1600" dirty="0" smtClean="0"/>
                        <a:t>Trade</a:t>
                      </a:r>
                      <a:endParaRPr lang="en-US" sz="1600" dirty="0"/>
                    </a:p>
                  </a:txBody>
                  <a:tcPr/>
                </a:tc>
                <a:tc>
                  <a:txBody>
                    <a:bodyPr/>
                    <a:lstStyle/>
                    <a:p>
                      <a:pPr algn="r"/>
                      <a:r>
                        <a:rPr lang="en-US" sz="1600" dirty="0" smtClean="0"/>
                        <a:t>Size</a:t>
                      </a:r>
                      <a:endParaRPr lang="en-US" sz="1600" dirty="0"/>
                    </a:p>
                  </a:txBody>
                  <a:tcPr/>
                </a:tc>
                <a:tc>
                  <a:txBody>
                    <a:bodyPr/>
                    <a:lstStyle/>
                    <a:p>
                      <a:pPr algn="r"/>
                      <a:r>
                        <a:rPr lang="en-US" sz="1600" dirty="0" smtClean="0"/>
                        <a:t>MEV</a:t>
                      </a:r>
                      <a:br>
                        <a:rPr lang="en-US" sz="1600" dirty="0" smtClean="0"/>
                      </a:br>
                      <a:r>
                        <a:rPr lang="en-US" sz="1600" dirty="0" smtClean="0"/>
                        <a:t>(Market)</a:t>
                      </a:r>
                      <a:endParaRPr lang="en-US" sz="1600" dirty="0"/>
                    </a:p>
                  </a:txBody>
                  <a:tcPr/>
                </a:tc>
                <a:tc>
                  <a:txBody>
                    <a:bodyPr/>
                    <a:lstStyle/>
                    <a:p>
                      <a:pPr algn="r"/>
                      <a:r>
                        <a:rPr lang="en-US" sz="1600" dirty="0" smtClean="0"/>
                        <a:t>OEV</a:t>
                      </a:r>
                      <a:br>
                        <a:rPr lang="en-US" sz="1600" dirty="0" smtClean="0"/>
                      </a:br>
                      <a:r>
                        <a:rPr lang="en-US" sz="1600" dirty="0" smtClean="0"/>
                        <a:t>(Order)</a:t>
                      </a:r>
                      <a:endParaRPr lang="en-US" sz="1600" dirty="0"/>
                    </a:p>
                  </a:txBody>
                  <a:tcPr/>
                </a:tc>
                <a:tc>
                  <a:txBody>
                    <a:bodyPr/>
                    <a:lstStyle/>
                    <a:p>
                      <a:pPr algn="r"/>
                      <a:r>
                        <a:rPr lang="en-US" sz="1600" dirty="0" smtClean="0">
                          <a:solidFill>
                            <a:srgbClr val="0070C0"/>
                          </a:solidFill>
                        </a:rPr>
                        <a:t>QTY</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Actual POV</a:t>
                      </a:r>
                    </a:p>
                    <a:p>
                      <a:pPr algn="r"/>
                      <a:r>
                        <a:rPr lang="en-US" sz="1600" dirty="0" smtClean="0"/>
                        <a:t>(OEV+QTY)/MEV</a:t>
                      </a:r>
                    </a:p>
                  </a:txBody>
                  <a:tcPr/>
                </a:tc>
              </a:tr>
              <a:tr h="370840">
                <a:tc>
                  <a:txBody>
                    <a:bodyPr/>
                    <a:lstStyle/>
                    <a:p>
                      <a:pPr algn="r"/>
                      <a:r>
                        <a:rPr lang="en-US" sz="1600" dirty="0" smtClean="0"/>
                        <a:t>T1</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0</a:t>
                      </a:r>
                      <a:endParaRPr lang="en-US" sz="1600" dirty="0"/>
                    </a:p>
                  </a:txBody>
                  <a:tcPr/>
                </a:tc>
                <a:tc>
                  <a:txBody>
                    <a:bodyPr/>
                    <a:lstStyle/>
                    <a:p>
                      <a:pPr algn="r"/>
                      <a:r>
                        <a:rPr lang="en-US" sz="1600" dirty="0" smtClean="0">
                          <a:solidFill>
                            <a:srgbClr val="0070C0"/>
                          </a:solidFill>
                        </a:rPr>
                        <a:t>600</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0.3</a:t>
                      </a:r>
                      <a:endParaRPr lang="en-US" sz="1600" dirty="0"/>
                    </a:p>
                  </a:txBody>
                  <a:tcPr/>
                </a:tc>
              </a:tr>
              <a:tr h="370840">
                <a:tc>
                  <a:txBody>
                    <a:bodyPr/>
                    <a:lstStyle/>
                    <a:p>
                      <a:pPr algn="r"/>
                      <a:r>
                        <a:rPr lang="en-US" sz="1600" dirty="0" smtClean="0"/>
                        <a:t>T2</a:t>
                      </a:r>
                      <a:endParaRPr lang="en-US" sz="1600" dirty="0"/>
                    </a:p>
                  </a:txBody>
                  <a:tcPr/>
                </a:tc>
                <a:tc>
                  <a:txBody>
                    <a:bodyPr/>
                    <a:lstStyle/>
                    <a:p>
                      <a:pPr algn="r"/>
                      <a:r>
                        <a:rPr lang="en-US" sz="1600" dirty="0" smtClean="0"/>
                        <a:t>1,000</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600</a:t>
                      </a:r>
                      <a:endParaRPr lang="en-US" sz="1600" dirty="0"/>
                    </a:p>
                  </a:txBody>
                  <a:tcPr/>
                </a:tc>
                <a:tc>
                  <a:txBody>
                    <a:bodyPr/>
                    <a:lstStyle/>
                    <a:p>
                      <a:pPr algn="r"/>
                      <a:r>
                        <a:rPr lang="en-US" sz="1600" dirty="0" smtClean="0">
                          <a:solidFill>
                            <a:srgbClr val="0070C0"/>
                          </a:solidFill>
                        </a:rPr>
                        <a:t>300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T3</a:t>
                      </a:r>
                      <a:endParaRPr lang="en-US" sz="1600" dirty="0"/>
                    </a:p>
                  </a:txBody>
                  <a:tcPr/>
                </a:tc>
                <a:tc>
                  <a:txBody>
                    <a:bodyPr/>
                    <a:lstStyle/>
                    <a:p>
                      <a:pPr algn="r"/>
                      <a:r>
                        <a:rPr lang="en-US" sz="1600" dirty="0" smtClean="0"/>
                        <a:t>5,000</a:t>
                      </a:r>
                      <a:endParaRPr lang="en-US" sz="1600" dirty="0"/>
                    </a:p>
                  </a:txBody>
                  <a:tcPr/>
                </a:tc>
                <a:tc>
                  <a:txBody>
                    <a:bodyPr/>
                    <a:lstStyle/>
                    <a:p>
                      <a:pPr algn="r"/>
                      <a:r>
                        <a:rPr lang="en-US" sz="1600" dirty="0" smtClean="0"/>
                        <a:t>8,000</a:t>
                      </a:r>
                      <a:endParaRPr lang="en-US" sz="1600" dirty="0"/>
                    </a:p>
                  </a:txBody>
                  <a:tcPr/>
                </a:tc>
                <a:tc>
                  <a:txBody>
                    <a:bodyPr/>
                    <a:lstStyle/>
                    <a:p>
                      <a:pPr algn="r"/>
                      <a:r>
                        <a:rPr lang="en-US" sz="1600" dirty="0" smtClean="0"/>
                        <a:t>900</a:t>
                      </a:r>
                      <a:endParaRPr lang="en-US" sz="1600" dirty="0"/>
                    </a:p>
                  </a:txBody>
                  <a:tcPr/>
                </a:tc>
                <a:tc>
                  <a:txBody>
                    <a:bodyPr/>
                    <a:lstStyle/>
                    <a:p>
                      <a:pPr algn="r"/>
                      <a:r>
                        <a:rPr lang="en-US" sz="1600" dirty="0" smtClean="0">
                          <a:solidFill>
                            <a:srgbClr val="0070C0"/>
                          </a:solidFill>
                        </a:rPr>
                        <a:t>1,500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T4</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11,000</a:t>
                      </a:r>
                      <a:endParaRPr lang="en-US" sz="1600" dirty="0"/>
                    </a:p>
                  </a:txBody>
                  <a:tcPr/>
                </a:tc>
                <a:tc>
                  <a:txBody>
                    <a:bodyPr/>
                    <a:lstStyle/>
                    <a:p>
                      <a:pPr algn="r"/>
                      <a:r>
                        <a:rPr lang="en-US" sz="1600" dirty="0" smtClean="0"/>
                        <a:t>2,400</a:t>
                      </a:r>
                      <a:endParaRPr lang="en-US" sz="1600" dirty="0"/>
                    </a:p>
                  </a:txBody>
                  <a:tcPr/>
                </a:tc>
                <a:tc>
                  <a:txBody>
                    <a:bodyPr/>
                    <a:lstStyle/>
                    <a:p>
                      <a:pPr algn="r"/>
                      <a:r>
                        <a:rPr lang="en-US" sz="1600" dirty="0" smtClean="0">
                          <a:solidFill>
                            <a:srgbClr val="0070C0"/>
                          </a:solidFill>
                        </a:rPr>
                        <a:t>900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bl>
          </a:graphicData>
        </a:graphic>
      </p:graphicFrame>
      <p:sp>
        <p:nvSpPr>
          <p:cNvPr id="6" name="Content Placeholder 1"/>
          <p:cNvSpPr txBox="1">
            <a:spLocks/>
          </p:cNvSpPr>
          <p:nvPr/>
        </p:nvSpPr>
        <p:spPr>
          <a:xfrm>
            <a:off x="467544" y="5013176"/>
            <a:ext cx="849694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Additional parameters</a:t>
            </a:r>
            <a:endParaRPr lang="en-US" sz="1600" dirty="0"/>
          </a:p>
          <a:p>
            <a:pPr lvl="1">
              <a:buFont typeface="Arial" panose="020B0604020202020204" pitchFamily="34" charset="0"/>
              <a:buChar char="•"/>
            </a:pPr>
            <a:r>
              <a:rPr lang="en-US" sz="1400" b="1" dirty="0" smtClean="0"/>
              <a:t>Active</a:t>
            </a:r>
            <a:r>
              <a:rPr lang="en-US" sz="1400" dirty="0" smtClean="0"/>
              <a:t>: more willing to trade and </a:t>
            </a:r>
            <a:r>
              <a:rPr lang="en-US" sz="1400" b="1" dirty="0" smtClean="0">
                <a:solidFill>
                  <a:srgbClr val="0070C0"/>
                </a:solidFill>
              </a:rPr>
              <a:t>track closer</a:t>
            </a:r>
            <a:r>
              <a:rPr lang="en-US" sz="1400" dirty="0" smtClean="0"/>
              <a:t> to the target</a:t>
            </a:r>
          </a:p>
          <a:p>
            <a:pPr lvl="1">
              <a:buFont typeface="Arial" panose="020B0604020202020204" pitchFamily="34" charset="0"/>
              <a:buChar char="•"/>
            </a:pPr>
            <a:r>
              <a:rPr lang="en-US" sz="1400" b="1" dirty="0" smtClean="0"/>
              <a:t>Normal</a:t>
            </a:r>
            <a:r>
              <a:rPr lang="en-US" sz="1400" dirty="0" smtClean="0"/>
              <a:t>: </a:t>
            </a:r>
            <a:r>
              <a:rPr lang="en-US" sz="1400" b="1" dirty="0" smtClean="0">
                <a:solidFill>
                  <a:srgbClr val="0070C0"/>
                </a:solidFill>
              </a:rPr>
              <a:t>balance</a:t>
            </a:r>
            <a:r>
              <a:rPr lang="en-US" sz="1400" dirty="0" smtClean="0">
                <a:solidFill>
                  <a:srgbClr val="0070C0"/>
                </a:solidFill>
              </a:rPr>
              <a:t> </a:t>
            </a:r>
            <a:r>
              <a:rPr lang="en-US" sz="1400" dirty="0" smtClean="0"/>
              <a:t>the speed and price improvement </a:t>
            </a:r>
          </a:p>
          <a:p>
            <a:pPr lvl="1">
              <a:buFont typeface="Arial" panose="020B0604020202020204" pitchFamily="34" charset="0"/>
              <a:buChar char="•"/>
            </a:pPr>
            <a:r>
              <a:rPr lang="en-US" sz="1400" b="1" dirty="0" smtClean="0"/>
              <a:t>Passive</a:t>
            </a:r>
            <a:r>
              <a:rPr lang="en-US" sz="1400" dirty="0" smtClean="0"/>
              <a:t>: more willing to wait for </a:t>
            </a:r>
            <a:r>
              <a:rPr lang="en-US" sz="1400" b="1" dirty="0" smtClean="0">
                <a:solidFill>
                  <a:srgbClr val="0070C0"/>
                </a:solidFill>
              </a:rPr>
              <a:t>price improvement</a:t>
            </a:r>
          </a:p>
          <a:p>
            <a:endParaRPr lang="en-US" sz="1800" dirty="0" smtClean="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2091440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7" name="Content Placeholder 1"/>
          <p:cNvSpPr txBox="1">
            <a:spLocks/>
          </p:cNvSpPr>
          <p:nvPr/>
        </p:nvSpPr>
        <p:spPr>
          <a:xfrm>
            <a:off x="395536" y="1700808"/>
            <a:ext cx="8496944"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Volume </a:t>
            </a:r>
            <a:r>
              <a:rPr lang="en-US" sz="1800" b="1" dirty="0" smtClean="0"/>
              <a:t>Counting </a:t>
            </a:r>
            <a:endParaRPr lang="en-US" sz="1800" b="1" dirty="0"/>
          </a:p>
          <a:p>
            <a:pPr>
              <a:buFont typeface="Arial" panose="020B0604020202020204" pitchFamily="34" charset="0"/>
              <a:buChar char="•"/>
            </a:pPr>
            <a:r>
              <a:rPr lang="en-US" sz="1600" dirty="0" smtClean="0"/>
              <a:t>To </a:t>
            </a:r>
            <a:r>
              <a:rPr lang="en-US" sz="1600" dirty="0"/>
              <a:t>control the market impact, sometimes there is a </a:t>
            </a:r>
            <a:r>
              <a:rPr lang="en-US" sz="1600" b="1" dirty="0">
                <a:solidFill>
                  <a:srgbClr val="0070C0"/>
                </a:solidFill>
              </a:rPr>
              <a:t>limit price </a:t>
            </a:r>
            <a:r>
              <a:rPr lang="en-US" sz="1600" dirty="0"/>
              <a:t>(a price cap) on </a:t>
            </a:r>
            <a:r>
              <a:rPr lang="en-US" sz="1600" dirty="0" smtClean="0"/>
              <a:t>POV</a:t>
            </a:r>
            <a:endParaRPr lang="en-US" sz="1600" dirty="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Buy order cannot </a:t>
            </a:r>
            <a:r>
              <a:rPr lang="en-US" sz="1600" dirty="0"/>
              <a:t>buy higher than the </a:t>
            </a:r>
            <a:r>
              <a:rPr lang="en-US" sz="1600" dirty="0" smtClean="0"/>
              <a:t>limit price. Similarly, sell order cannot </a:t>
            </a:r>
            <a:r>
              <a:rPr lang="en-US" sz="1600" dirty="0"/>
              <a:t>sell lower than the limit </a:t>
            </a:r>
            <a:r>
              <a:rPr lang="en-US" sz="1600" dirty="0" smtClean="0"/>
              <a:t>price</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Example</a:t>
            </a:r>
            <a:r>
              <a:rPr lang="en-US" sz="1600" dirty="0" smtClean="0"/>
              <a:t>: Buy 30% POV @ </a:t>
            </a:r>
            <a:r>
              <a:rPr lang="en-US" sz="1600" b="1" dirty="0" smtClean="0">
                <a:solidFill>
                  <a:srgbClr val="0070C0"/>
                </a:solidFill>
              </a:rPr>
              <a:t>limit price = 580</a:t>
            </a:r>
            <a:endParaRPr lang="en-US" sz="1600" b="1" dirty="0">
              <a:solidFill>
                <a:srgbClr val="0070C0"/>
              </a:solidFill>
            </a:endParaRPr>
          </a:p>
          <a:p>
            <a:pPr>
              <a:buFont typeface="Arial" panose="020B0604020202020204" pitchFamily="34" charset="0"/>
              <a:buChar char="•"/>
            </a:pPr>
            <a:endParaRPr lang="en-US" sz="1600" dirty="0" smtClean="0"/>
          </a:p>
          <a:p>
            <a:pPr lvl="1">
              <a:buFont typeface="Arial" panose="020B0604020202020204" pitchFamily="34" charset="0"/>
              <a:buChar char="•"/>
            </a:pPr>
            <a:endParaRPr lang="en-US" sz="1600" b="1" dirty="0">
              <a:solidFill>
                <a:srgbClr val="0070C0"/>
              </a:solidFill>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graphicFrame>
        <p:nvGraphicFramePr>
          <p:cNvPr id="3" name="Table 2"/>
          <p:cNvGraphicFramePr>
            <a:graphicFrameLocks noGrp="1"/>
          </p:cNvGraphicFramePr>
          <p:nvPr>
            <p:extLst>
              <p:ext uri="{D42A27DB-BD31-4B8C-83A1-F6EECF244321}">
                <p14:modId xmlns:p14="http://schemas.microsoft.com/office/powerpoint/2010/main" val="193502047"/>
              </p:ext>
            </p:extLst>
          </p:nvPr>
        </p:nvGraphicFramePr>
        <p:xfrm>
          <a:off x="1187624" y="3789040"/>
          <a:ext cx="4104456" cy="1193230"/>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6" name="Left Arrow 5"/>
          <p:cNvSpPr/>
          <p:nvPr/>
        </p:nvSpPr>
        <p:spPr bwMode="auto">
          <a:xfrm>
            <a:off x="5364088" y="4135642"/>
            <a:ext cx="648072" cy="25202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Flowchart: Predefined Process 7"/>
          <p:cNvSpPr/>
          <p:nvPr/>
        </p:nvSpPr>
        <p:spPr bwMode="auto">
          <a:xfrm>
            <a:off x="6084168" y="3955332"/>
            <a:ext cx="1872208" cy="769812"/>
          </a:xfrm>
          <a:prstGeom prst="flowChartPredefined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10,000@580.2</a:t>
            </a:r>
          </a:p>
          <a:p>
            <a:r>
              <a:rPr lang="en-US" sz="1400" dirty="0" smtClean="0">
                <a:solidFill>
                  <a:srgbClr val="000000"/>
                </a:solidFill>
              </a:rPr>
              <a:t>20,000@580.2</a:t>
            </a:r>
            <a:endParaRPr lang="en-US" sz="1400" dirty="0">
              <a:solidFill>
                <a:srgbClr val="000000"/>
              </a:solidFill>
            </a:endParaRPr>
          </a:p>
          <a:p>
            <a:r>
              <a:rPr lang="en-US" sz="1400" dirty="0" smtClean="0">
                <a:solidFill>
                  <a:srgbClr val="000000"/>
                </a:solidFill>
              </a:rPr>
              <a:t>13,000@580.2</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TextBox 8"/>
          <p:cNvSpPr txBox="1"/>
          <p:nvPr/>
        </p:nvSpPr>
        <p:spPr>
          <a:xfrm>
            <a:off x="5436096" y="4797152"/>
            <a:ext cx="3640740" cy="338554"/>
          </a:xfrm>
          <a:prstGeom prst="rect">
            <a:avLst/>
          </a:prstGeom>
          <a:noFill/>
        </p:spPr>
        <p:txBody>
          <a:bodyPr wrap="none" rtlCol="0">
            <a:spAutoFit/>
          </a:bodyPr>
          <a:lstStyle/>
          <a:p>
            <a:r>
              <a:rPr lang="en-US" sz="1600" dirty="0" smtClean="0">
                <a:solidFill>
                  <a:srgbClr val="00B050"/>
                </a:solidFill>
              </a:rPr>
              <a:t>Count the execution volume at 580.2?</a:t>
            </a:r>
            <a:endParaRPr lang="en-US" sz="1600" dirty="0">
              <a:solidFill>
                <a:srgbClr val="00B050"/>
              </a:solidFill>
            </a:endParaRPr>
          </a:p>
        </p:txBody>
      </p:sp>
      <p:sp>
        <p:nvSpPr>
          <p:cNvPr id="13" name="TextBox 12"/>
          <p:cNvSpPr txBox="1"/>
          <p:nvPr/>
        </p:nvSpPr>
        <p:spPr>
          <a:xfrm>
            <a:off x="539552" y="5445224"/>
            <a:ext cx="7920880" cy="584775"/>
          </a:xfrm>
          <a:prstGeom prst="rect">
            <a:avLst/>
          </a:prstGeom>
          <a:noFill/>
        </p:spPr>
        <p:txBody>
          <a:bodyPr wrap="square" rtlCol="0">
            <a:spAutoFit/>
          </a:bodyPr>
          <a:lstStyle/>
          <a:p>
            <a:r>
              <a:rPr lang="en-US" sz="1600" dirty="0"/>
              <a:t>If Algo has a limit price, </a:t>
            </a:r>
            <a:r>
              <a:rPr lang="en-US" sz="1600" b="1" dirty="0">
                <a:solidFill>
                  <a:srgbClr val="0070C0"/>
                </a:solidFill>
              </a:rPr>
              <a:t>only count the ITM (in-the-money) </a:t>
            </a:r>
            <a:r>
              <a:rPr lang="en-US" sz="1600" b="1" dirty="0" smtClean="0">
                <a:solidFill>
                  <a:srgbClr val="0070C0"/>
                </a:solidFill>
              </a:rPr>
              <a:t>volume </a:t>
            </a:r>
            <a:r>
              <a:rPr lang="en-US" sz="1600" dirty="0" smtClean="0"/>
              <a:t>to prevent excessive volume catch-up. Hence volume at 580.2 is </a:t>
            </a:r>
            <a:r>
              <a:rPr lang="en-US" sz="1600" b="1" dirty="0" smtClean="0">
                <a:solidFill>
                  <a:srgbClr val="0070C0"/>
                </a:solidFill>
              </a:rPr>
              <a:t>NOT counted</a:t>
            </a:r>
            <a:endParaRPr lang="en-US" sz="1600" b="1" dirty="0">
              <a:solidFill>
                <a:srgbClr val="0070C0"/>
              </a:solidFill>
            </a:endParaRPr>
          </a:p>
        </p:txBody>
      </p:sp>
    </p:spTree>
    <p:extLst>
      <p:ext uri="{BB962C8B-B14F-4D97-AF65-F5344CB8AC3E}">
        <p14:creationId xmlns:p14="http://schemas.microsoft.com/office/powerpoint/2010/main" val="20244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7" name="Content Placeholder 1"/>
          <p:cNvSpPr txBox="1">
            <a:spLocks/>
          </p:cNvSpPr>
          <p:nvPr/>
        </p:nvSpPr>
        <p:spPr>
          <a:xfrm>
            <a:off x="395536" y="1628800"/>
            <a:ext cx="446449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Off-Exchange Trade</a:t>
            </a:r>
          </a:p>
          <a:p>
            <a:pPr>
              <a:buFont typeface="Arial" panose="020B0604020202020204" pitchFamily="34" charset="0"/>
              <a:buChar char="•"/>
            </a:pPr>
            <a:r>
              <a:rPr lang="en-US" sz="1600" b="1" dirty="0" smtClean="0">
                <a:solidFill>
                  <a:srgbClr val="0070C0"/>
                </a:solidFill>
              </a:rPr>
              <a:t>Exclude off-exchange trades </a:t>
            </a:r>
            <a:r>
              <a:rPr lang="en-US" sz="1600" dirty="0" smtClean="0"/>
              <a:t>such as </a:t>
            </a:r>
            <a:r>
              <a:rPr lang="en-US" sz="1600" dirty="0"/>
              <a:t>block </a:t>
            </a:r>
            <a:r>
              <a:rPr lang="en-US" sz="1600" dirty="0" smtClean="0"/>
              <a:t>crossing or </a:t>
            </a:r>
            <a:r>
              <a:rPr lang="en-US" sz="1600" dirty="0"/>
              <a:t>private stock placement</a:t>
            </a:r>
          </a:p>
        </p:txBody>
      </p:sp>
      <p:graphicFrame>
        <p:nvGraphicFramePr>
          <p:cNvPr id="2" name="Table 1"/>
          <p:cNvGraphicFramePr>
            <a:graphicFrameLocks noGrp="1"/>
          </p:cNvGraphicFramePr>
          <p:nvPr>
            <p:extLst>
              <p:ext uri="{D42A27DB-BD31-4B8C-83A1-F6EECF244321}">
                <p14:modId xmlns:p14="http://schemas.microsoft.com/office/powerpoint/2010/main" val="1104126553"/>
              </p:ext>
            </p:extLst>
          </p:nvPr>
        </p:nvGraphicFramePr>
        <p:xfrm>
          <a:off x="899592" y="2852936"/>
          <a:ext cx="7632848" cy="3389183"/>
        </p:xfrm>
        <a:graphic>
          <a:graphicData uri="http://schemas.openxmlformats.org/drawingml/2006/table">
            <a:tbl>
              <a:tblPr>
                <a:tableStyleId>{5C22544A-7EE6-4342-B048-85BDC9FD1C3A}</a:tableStyleId>
              </a:tblPr>
              <a:tblGrid>
                <a:gridCol w="490183"/>
                <a:gridCol w="7142665"/>
              </a:tblGrid>
              <a:tr h="218437">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7627">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10" name="Oval 9"/>
          <p:cNvSpPr/>
          <p:nvPr/>
        </p:nvSpPr>
        <p:spPr bwMode="auto">
          <a:xfrm>
            <a:off x="751434" y="429309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515719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589240"/>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sp>
        <p:nvSpPr>
          <p:cNvPr id="3" name="AutoShape 2" descr="Jack Ma retires from Alibab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716" y="1324742"/>
            <a:ext cx="3943747" cy="221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07266" y="2819720"/>
            <a:ext cx="2569934" cy="646331"/>
          </a:xfrm>
          <a:prstGeom prst="rect">
            <a:avLst/>
          </a:prstGeom>
          <a:noFill/>
        </p:spPr>
        <p:txBody>
          <a:bodyPr wrap="none" rtlCol="0">
            <a:spAutoFit/>
          </a:bodyPr>
          <a:lstStyle/>
          <a:p>
            <a:r>
              <a:rPr lang="en-US" sz="1800" dirty="0">
                <a:solidFill>
                  <a:schemeClr val="bg1"/>
                </a:solidFill>
              </a:rPr>
              <a:t>Alibaba's Jack Ma </a:t>
            </a:r>
            <a:endParaRPr lang="en-US" sz="1800" dirty="0" smtClean="0">
              <a:solidFill>
                <a:schemeClr val="bg1"/>
              </a:solidFill>
            </a:endParaRPr>
          </a:p>
          <a:p>
            <a:r>
              <a:rPr lang="en-US" sz="1800" dirty="0" smtClean="0">
                <a:solidFill>
                  <a:schemeClr val="bg1"/>
                </a:solidFill>
              </a:rPr>
              <a:t>sells </a:t>
            </a:r>
            <a:r>
              <a:rPr lang="en-US" sz="1800" dirty="0">
                <a:solidFill>
                  <a:schemeClr val="bg1"/>
                </a:solidFill>
              </a:rPr>
              <a:t>$9.6 billion </a:t>
            </a:r>
            <a:r>
              <a:rPr lang="en-US" sz="1800" dirty="0" smtClean="0">
                <a:solidFill>
                  <a:schemeClr val="bg1"/>
                </a:solidFill>
              </a:rPr>
              <a:t>shares</a:t>
            </a:r>
            <a:endParaRPr lang="en-US" sz="1800" dirty="0">
              <a:solidFill>
                <a:schemeClr val="bg1"/>
              </a:solidFill>
            </a:endParaRPr>
          </a:p>
        </p:txBody>
      </p:sp>
    </p:spTree>
    <p:extLst>
      <p:ext uri="{BB962C8B-B14F-4D97-AF65-F5344CB8AC3E}">
        <p14:creationId xmlns:p14="http://schemas.microsoft.com/office/powerpoint/2010/main" val="1351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Implementation Shortfall</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An opportunistic </a:t>
            </a:r>
            <a:r>
              <a:rPr lang="en-US" sz="1800" dirty="0"/>
              <a:t>fund </a:t>
            </a:r>
            <a:r>
              <a:rPr lang="en-US" sz="1800" dirty="0" smtClean="0"/>
              <a:t>believes the COVID-19 </a:t>
            </a:r>
            <a:r>
              <a:rPr lang="en-US" sz="1800" dirty="0"/>
              <a:t>vaccine </a:t>
            </a:r>
            <a:r>
              <a:rPr lang="en-US" sz="1800" dirty="0" smtClean="0"/>
              <a:t>will trigger the buying of traditional stocks for the </a:t>
            </a:r>
            <a:r>
              <a:rPr lang="en-US" sz="1800" b="1" dirty="0" smtClean="0">
                <a:solidFill>
                  <a:srgbClr val="0070C0"/>
                </a:solidFill>
              </a:rPr>
              <a:t>short to </a:t>
            </a:r>
            <a:r>
              <a:rPr lang="en-US" sz="1800" b="1" dirty="0">
                <a:solidFill>
                  <a:srgbClr val="0070C0"/>
                </a:solidFill>
              </a:rPr>
              <a:t>medium term </a:t>
            </a:r>
            <a:r>
              <a:rPr lang="en-US" sz="1800" dirty="0" smtClean="0"/>
              <a:t>(few weeks to months).</a:t>
            </a:r>
          </a:p>
          <a:p>
            <a:pPr marL="0" indent="0"/>
            <a:endParaRPr lang="en-US" sz="1800" dirty="0" smtClean="0"/>
          </a:p>
          <a:p>
            <a:pPr marL="0" indent="0"/>
            <a:r>
              <a:rPr lang="en-US" sz="1800" dirty="0"/>
              <a:t>The fund decides to buy 1M shares of SHK Property into the </a:t>
            </a:r>
            <a:r>
              <a:rPr lang="en-US" sz="1800" dirty="0" smtClean="0"/>
              <a:t>portfolio now. It expects this trend will last for a short period of time (e.g. 1 month) and will unwind the position when reaching a 20% return. </a:t>
            </a:r>
          </a:p>
          <a:p>
            <a:pPr marL="0" indent="0"/>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738392376"/>
              </p:ext>
            </p:extLst>
          </p:nvPr>
        </p:nvGraphicFramePr>
        <p:xfrm>
          <a:off x="1331640" y="4178776"/>
          <a:ext cx="6096000" cy="182880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order at or better than the </a:t>
                      </a:r>
                      <a:r>
                        <a:rPr lang="en-US" sz="1800" b="1" kern="1200" baseline="0" dirty="0" smtClean="0">
                          <a:solidFill>
                            <a:srgbClr val="0070C0"/>
                          </a:solidFill>
                          <a:latin typeface="Arial"/>
                          <a:ea typeface="+mn-ea"/>
                          <a:cs typeface="Arial"/>
                        </a:rPr>
                        <a:t>decision price </a:t>
                      </a:r>
                      <a:r>
                        <a:rPr lang="en-US" sz="1800" b="0" kern="1200" baseline="0" dirty="0" smtClean="0">
                          <a:solidFill>
                            <a:schemeClr val="tx1"/>
                          </a:solidFill>
                          <a:latin typeface="Arial"/>
                          <a:ea typeface="+mn-ea"/>
                          <a:cs typeface="Arial"/>
                        </a:rPr>
                        <a:t>which will help to </a:t>
                      </a:r>
                      <a:r>
                        <a:rPr lang="en-US" sz="1800" b="1" kern="1200" baseline="0" dirty="0" smtClean="0">
                          <a:solidFill>
                            <a:srgbClr val="0070C0"/>
                          </a:solidFill>
                          <a:latin typeface="Arial"/>
                          <a:ea typeface="+mn-ea"/>
                          <a:cs typeface="Arial"/>
                        </a:rPr>
                        <a:t>preserve the Alpha </a:t>
                      </a:r>
                      <a:r>
                        <a:rPr lang="en-US" sz="1800" b="0" kern="1200" baseline="0" dirty="0" smtClean="0">
                          <a:solidFill>
                            <a:schemeClr val="tx1"/>
                          </a:solidFill>
                          <a:latin typeface="Arial"/>
                          <a:ea typeface="+mn-ea"/>
                          <a:cs typeface="Arial"/>
                        </a:rPr>
                        <a:t>(the expected 20% profit)</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Medium</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weeks to months. </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18862664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Shortfall (IS)</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17032"/>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913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POV% increase when price is more favorable. </a:t>
            </a:r>
          </a:p>
          <a:p>
            <a:pPr>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7619425"/>
              </p:ext>
            </p:extLst>
          </p:nvPr>
        </p:nvGraphicFramePr>
        <p:xfrm>
          <a:off x="2339752" y="2564904"/>
          <a:ext cx="4032448" cy="1828800"/>
        </p:xfrm>
        <a:graphic>
          <a:graphicData uri="http://schemas.openxmlformats.org/drawingml/2006/table">
            <a:tbl>
              <a:tblPr firstRow="1" bandRow="1">
                <a:tableStyleId>{5C22544A-7EE6-4342-B048-85BDC9FD1C3A}</a:tableStyleId>
              </a:tblPr>
              <a:tblGrid>
                <a:gridCol w="2088232"/>
                <a:gridCol w="1944216"/>
              </a:tblGrid>
              <a:tr h="288032">
                <a:tc>
                  <a:txBody>
                    <a:bodyPr/>
                    <a:lstStyle/>
                    <a:p>
                      <a:pPr algn="r"/>
                      <a:r>
                        <a:rPr lang="en-US" sz="1400" dirty="0" smtClean="0"/>
                        <a:t>Buy Price</a:t>
                      </a:r>
                      <a:endParaRPr lang="en-US" sz="1400" dirty="0"/>
                    </a:p>
                  </a:txBody>
                  <a:tcPr/>
                </a:tc>
                <a:tc>
                  <a:txBody>
                    <a:bodyPr/>
                    <a:lstStyle/>
                    <a:p>
                      <a:r>
                        <a:rPr lang="en-US" sz="1400" dirty="0" smtClean="0"/>
                        <a:t>POV%</a:t>
                      </a:r>
                      <a:endParaRPr lang="en-US" sz="1400" dirty="0"/>
                    </a:p>
                  </a:txBody>
                  <a:tcPr/>
                </a:tc>
              </a:tr>
              <a:tr h="240784">
                <a:tc>
                  <a:txBody>
                    <a:bodyPr/>
                    <a:lstStyle/>
                    <a:p>
                      <a:pPr algn="r"/>
                      <a:r>
                        <a:rPr lang="en-US" sz="1400" dirty="0" smtClean="0"/>
                        <a:t>5.6</a:t>
                      </a:r>
                      <a:endParaRPr lang="en-US" sz="1400" dirty="0"/>
                    </a:p>
                  </a:txBody>
                  <a:tcPr/>
                </a:tc>
                <a:tc>
                  <a:txBody>
                    <a:bodyPr/>
                    <a:lstStyle/>
                    <a:p>
                      <a:r>
                        <a:rPr lang="en-US" sz="1400" dirty="0" smtClean="0"/>
                        <a:t>10</a:t>
                      </a:r>
                      <a:endParaRPr lang="en-US" sz="1400" dirty="0"/>
                    </a:p>
                  </a:txBody>
                  <a:tcPr/>
                </a:tc>
              </a:tr>
              <a:tr h="265544">
                <a:tc>
                  <a:txBody>
                    <a:bodyPr/>
                    <a:lstStyle/>
                    <a:p>
                      <a:pPr algn="r"/>
                      <a:r>
                        <a:rPr lang="en-US" sz="1400" dirty="0" smtClean="0"/>
                        <a:t>5.5</a:t>
                      </a:r>
                      <a:endParaRPr lang="en-US" sz="1400" dirty="0"/>
                    </a:p>
                  </a:txBody>
                  <a:tcPr/>
                </a:tc>
                <a:tc>
                  <a:txBody>
                    <a:bodyPr/>
                    <a:lstStyle/>
                    <a:p>
                      <a:r>
                        <a:rPr lang="en-US" sz="1400" dirty="0" smtClean="0"/>
                        <a:t>15</a:t>
                      </a:r>
                      <a:endParaRPr lang="en-US" sz="1400" dirty="0"/>
                    </a:p>
                  </a:txBody>
                  <a:tcPr/>
                </a:tc>
              </a:tr>
              <a:tr h="290304">
                <a:tc>
                  <a:txBody>
                    <a:bodyPr/>
                    <a:lstStyle/>
                    <a:p>
                      <a:pPr algn="r"/>
                      <a:r>
                        <a:rPr lang="en-US" sz="1400" dirty="0" smtClean="0"/>
                        <a:t>Arrival </a:t>
                      </a:r>
                      <a:r>
                        <a:rPr lang="en-US" sz="1400" dirty="0" err="1" smtClean="0"/>
                        <a:t>Px</a:t>
                      </a:r>
                      <a:r>
                        <a:rPr lang="en-US" sz="1400" dirty="0" smtClean="0"/>
                        <a:t> </a:t>
                      </a:r>
                      <a:r>
                        <a:rPr lang="en-US" sz="1400" dirty="0" smtClean="0">
                          <a:sym typeface="Wingdings" panose="05000000000000000000" pitchFamily="2" charset="2"/>
                        </a:rPr>
                        <a:t> </a:t>
                      </a:r>
                      <a:r>
                        <a:rPr lang="en-US" sz="1400" dirty="0" smtClean="0"/>
                        <a:t>5.4</a:t>
                      </a:r>
                      <a:endParaRPr lang="en-US" sz="1400" dirty="0"/>
                    </a:p>
                  </a:txBody>
                  <a:tcPr/>
                </a:tc>
                <a:tc>
                  <a:txBody>
                    <a:bodyPr/>
                    <a:lstStyle/>
                    <a:p>
                      <a:r>
                        <a:rPr lang="en-US" sz="1400" dirty="0" smtClean="0"/>
                        <a:t>20</a:t>
                      </a:r>
                      <a:endParaRPr lang="en-US" sz="1400" dirty="0"/>
                    </a:p>
                  </a:txBody>
                  <a:tcPr/>
                </a:tc>
              </a:tr>
              <a:tr h="243056">
                <a:tc>
                  <a:txBody>
                    <a:bodyPr/>
                    <a:lstStyle/>
                    <a:p>
                      <a:pPr algn="r"/>
                      <a:r>
                        <a:rPr lang="en-US" sz="1400" dirty="0" smtClean="0"/>
                        <a:t>5.3</a:t>
                      </a:r>
                      <a:endParaRPr lang="en-US" sz="1400" dirty="0"/>
                    </a:p>
                  </a:txBody>
                  <a:tcPr/>
                </a:tc>
                <a:tc>
                  <a:txBody>
                    <a:bodyPr/>
                    <a:lstStyle/>
                    <a:p>
                      <a:r>
                        <a:rPr lang="en-US" sz="1400" dirty="0" smtClean="0"/>
                        <a:t>25</a:t>
                      </a:r>
                      <a:endParaRPr lang="en-US" sz="1400" dirty="0"/>
                    </a:p>
                  </a:txBody>
                  <a:tcPr/>
                </a:tc>
              </a:tr>
              <a:tr h="267816">
                <a:tc>
                  <a:txBody>
                    <a:bodyPr/>
                    <a:lstStyle/>
                    <a:p>
                      <a:pPr algn="r"/>
                      <a:r>
                        <a:rPr lang="en-US" sz="1400" dirty="0" smtClean="0"/>
                        <a:t>5.2</a:t>
                      </a:r>
                      <a:endParaRPr lang="en-US" sz="1400" dirty="0"/>
                    </a:p>
                  </a:txBody>
                  <a:tcPr/>
                </a:tc>
                <a:tc>
                  <a:txBody>
                    <a:bodyPr/>
                    <a:lstStyle/>
                    <a:p>
                      <a:r>
                        <a:rPr lang="en-US" sz="1400" dirty="0" smtClean="0"/>
                        <a:t>30</a:t>
                      </a:r>
                      <a:endParaRPr lang="en-US" sz="1400" dirty="0"/>
                    </a:p>
                  </a:txBody>
                  <a:tcPr/>
                </a:tc>
              </a:tr>
            </a:tbl>
          </a:graphicData>
        </a:graphic>
      </p:graphicFrame>
      <p:sp>
        <p:nvSpPr>
          <p:cNvPr id="2" name="TextBox 1"/>
          <p:cNvSpPr txBox="1"/>
          <p:nvPr/>
        </p:nvSpPr>
        <p:spPr>
          <a:xfrm>
            <a:off x="611560" y="5160094"/>
            <a:ext cx="7632848" cy="1077218"/>
          </a:xfrm>
          <a:prstGeom prst="rect">
            <a:avLst/>
          </a:prstGeom>
          <a:noFill/>
        </p:spPr>
        <p:txBody>
          <a:bodyPr wrap="square" rtlCol="0">
            <a:spAutoFit/>
          </a:bodyPr>
          <a:lstStyle/>
          <a:p>
            <a:r>
              <a:rPr lang="en-US" sz="1600" dirty="0" smtClean="0"/>
              <a:t>This </a:t>
            </a:r>
            <a:r>
              <a:rPr lang="en-US" sz="1600" dirty="0"/>
              <a:t>model implicitly assumes “</a:t>
            </a:r>
            <a:r>
              <a:rPr lang="en-US" sz="1600" b="1" dirty="0">
                <a:solidFill>
                  <a:srgbClr val="0070C0"/>
                </a:solidFill>
              </a:rPr>
              <a:t>mean reversion</a:t>
            </a:r>
            <a:r>
              <a:rPr lang="en-US" sz="1600" dirty="0"/>
              <a:t>” (i.e. prices and returns eventually move back towards the mean or average). If stock is trending, may use other </a:t>
            </a:r>
            <a:r>
              <a:rPr lang="en-US" sz="1600" dirty="0" err="1"/>
              <a:t>Algos</a:t>
            </a:r>
            <a:r>
              <a:rPr lang="en-US" sz="1600" dirty="0"/>
              <a:t> (</a:t>
            </a:r>
            <a:r>
              <a:rPr lang="en-US" sz="1600" i="1" dirty="0">
                <a:solidFill>
                  <a:srgbClr val="00B050"/>
                </a:solidFill>
              </a:rPr>
              <a:t>which one?</a:t>
            </a:r>
            <a:r>
              <a:rPr lang="en-US" sz="1600" dirty="0"/>
              <a:t>). </a:t>
            </a:r>
          </a:p>
          <a:p>
            <a:endParaRPr lang="en-US" sz="1600" dirty="0"/>
          </a:p>
        </p:txBody>
      </p:sp>
      <p:sp>
        <p:nvSpPr>
          <p:cNvPr id="4" name="Down Arrow 3"/>
          <p:cNvSpPr/>
          <p:nvPr/>
        </p:nvSpPr>
        <p:spPr bwMode="auto">
          <a:xfrm>
            <a:off x="1475656" y="2924944"/>
            <a:ext cx="360040" cy="855385"/>
          </a:xfrm>
          <a:prstGeom prst="downArrow">
            <a:avLst/>
          </a:prstGeom>
          <a:solidFill>
            <a:schemeClr val="accent5">
              <a:lumMod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755576" y="3861048"/>
            <a:ext cx="1656185" cy="584775"/>
          </a:xfrm>
          <a:prstGeom prst="rect">
            <a:avLst/>
          </a:prstGeom>
          <a:noFill/>
        </p:spPr>
        <p:txBody>
          <a:bodyPr wrap="square" rtlCol="0">
            <a:spAutoFit/>
          </a:bodyPr>
          <a:lstStyle/>
          <a:p>
            <a:r>
              <a:rPr lang="en-US" sz="1600" dirty="0" smtClean="0"/>
              <a:t>Price becomes more </a:t>
            </a:r>
            <a:r>
              <a:rPr lang="en-US" sz="1600" b="1" dirty="0" smtClean="0">
                <a:solidFill>
                  <a:srgbClr val="0070C0"/>
                </a:solidFill>
              </a:rPr>
              <a:t>favorable</a:t>
            </a:r>
            <a:endParaRPr lang="en-US" sz="1600" b="1" dirty="0">
              <a:solidFill>
                <a:srgbClr val="0070C0"/>
              </a:solidFill>
            </a:endParaRPr>
          </a:p>
        </p:txBody>
      </p:sp>
      <p:sp>
        <p:nvSpPr>
          <p:cNvPr id="9" name="Down Arrow 8"/>
          <p:cNvSpPr/>
          <p:nvPr/>
        </p:nvSpPr>
        <p:spPr bwMode="auto">
          <a:xfrm>
            <a:off x="6948264" y="2852936"/>
            <a:ext cx="360040" cy="855385"/>
          </a:xfrm>
          <a:prstGeom prst="down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6732240" y="3861048"/>
            <a:ext cx="1152129" cy="584775"/>
          </a:xfrm>
          <a:prstGeom prst="rect">
            <a:avLst/>
          </a:prstGeom>
          <a:noFill/>
        </p:spPr>
        <p:txBody>
          <a:bodyPr wrap="square" rtlCol="0">
            <a:spAutoFit/>
          </a:bodyPr>
          <a:lstStyle/>
          <a:p>
            <a:r>
              <a:rPr lang="en-US" sz="1600" b="1" dirty="0" smtClean="0">
                <a:solidFill>
                  <a:srgbClr val="0070C0"/>
                </a:solidFill>
              </a:rPr>
              <a:t>Faster</a:t>
            </a:r>
            <a:r>
              <a:rPr lang="en-US" sz="1600" dirty="0" smtClean="0">
                <a:solidFill>
                  <a:srgbClr val="0070C0"/>
                </a:solidFill>
              </a:rPr>
              <a:t> </a:t>
            </a:r>
            <a:r>
              <a:rPr lang="en-US" sz="1600" dirty="0" smtClean="0"/>
              <a:t>execution</a:t>
            </a:r>
            <a:endParaRPr lang="en-US" sz="1600" b="1" dirty="0">
              <a:solidFill>
                <a:srgbClr val="0070C0"/>
              </a:solidFill>
            </a:endParaRPr>
          </a:p>
        </p:txBody>
      </p:sp>
    </p:spTree>
    <p:extLst>
      <p:ext uri="{BB962C8B-B14F-4D97-AF65-F5344CB8AC3E}">
        <p14:creationId xmlns:p14="http://schemas.microsoft.com/office/powerpoint/2010/main" val="174418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Approach</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Interactive</a:t>
            </a:r>
          </a:p>
          <a:p>
            <a:pPr lvl="1"/>
            <a:r>
              <a:rPr lang="en-US" sz="1800" dirty="0"/>
              <a:t>Feedback &amp; Discussions </a:t>
            </a:r>
            <a:r>
              <a:rPr lang="en-US" sz="1800" dirty="0" smtClean="0"/>
              <a:t>&amp; Sharing &amp; </a:t>
            </a:r>
            <a:r>
              <a:rPr lang="en-US" sz="1800" dirty="0"/>
              <a:t>Have fun</a:t>
            </a:r>
          </a:p>
          <a:p>
            <a:pPr lvl="1"/>
            <a:r>
              <a:rPr lang="en-US" sz="1800" dirty="0" smtClean="0"/>
              <a:t>Class Website: </a:t>
            </a:r>
            <a:r>
              <a:rPr lang="en-US" sz="1800" dirty="0">
                <a:hlinkClick r:id="rId2"/>
              </a:rPr>
              <a:t>http://</a:t>
            </a:r>
            <a:r>
              <a:rPr lang="en-US" sz="1800" dirty="0" smtClean="0">
                <a:hlinkClick r:id="rId2"/>
              </a:rPr>
              <a:t>www.datatact.com/hkuspace/teach.html</a:t>
            </a:r>
            <a:endParaRPr lang="en-US" sz="1800" dirty="0" smtClean="0"/>
          </a:p>
          <a:p>
            <a:pPr lvl="1"/>
            <a:r>
              <a:rPr lang="en-US" sz="1800" dirty="0" smtClean="0"/>
              <a:t>Code </a:t>
            </a:r>
            <a:r>
              <a:rPr lang="en-US" sz="1800" dirty="0"/>
              <a:t>experiments via </a:t>
            </a:r>
            <a:r>
              <a:rPr lang="en-US" sz="1800" dirty="0">
                <a:hlinkClick r:id="rId3"/>
              </a:rPr>
              <a:t>Google </a:t>
            </a:r>
            <a:r>
              <a:rPr lang="en-US" sz="1800" dirty="0" err="1">
                <a:hlinkClick r:id="rId3"/>
              </a:rPr>
              <a:t>Colab</a:t>
            </a:r>
            <a:r>
              <a:rPr lang="en-US" sz="1800" dirty="0">
                <a:hlinkClick r:id="rId3"/>
              </a:rPr>
              <a:t> </a:t>
            </a:r>
            <a:r>
              <a:rPr lang="en-US" sz="1800" dirty="0"/>
              <a:t>(cloud-based programming)</a:t>
            </a:r>
          </a:p>
          <a:p>
            <a:pPr lvl="1"/>
            <a:endParaRPr lang="en-US" sz="1800" dirty="0"/>
          </a:p>
          <a:p>
            <a:pPr>
              <a:buFont typeface="Arial" panose="020B0604020202020204" pitchFamily="34" charset="0"/>
              <a:buChar char="•"/>
            </a:pPr>
            <a:r>
              <a:rPr lang="en-US" sz="1800" b="1" dirty="0"/>
              <a:t>Real-World Examples</a:t>
            </a:r>
          </a:p>
          <a:p>
            <a:pPr lvl="1"/>
            <a:r>
              <a:rPr lang="en-US" sz="1800" dirty="0"/>
              <a:t>Datatact Web </a:t>
            </a:r>
          </a:p>
          <a:p>
            <a:pPr lvl="1"/>
            <a:r>
              <a:rPr lang="en-US" sz="1800" dirty="0"/>
              <a:t>Trading </a:t>
            </a:r>
            <a:r>
              <a:rPr lang="en-US" sz="1800" dirty="0" smtClean="0"/>
              <a:t>Systems</a:t>
            </a:r>
          </a:p>
          <a:p>
            <a:pPr lvl="1"/>
            <a:endParaRPr lang="en-US" sz="1800" dirty="0"/>
          </a:p>
          <a:p>
            <a:pPr>
              <a:buFont typeface="Arial" panose="020B0604020202020204" pitchFamily="34" charset="0"/>
              <a:buChar char="•"/>
            </a:pPr>
            <a:r>
              <a:rPr lang="en-US" sz="1800" b="1" dirty="0"/>
              <a:t>Industry Experience Sharing</a:t>
            </a:r>
          </a:p>
          <a:p>
            <a:pPr lvl="1"/>
            <a:r>
              <a:rPr lang="en-US" sz="1800" dirty="0"/>
              <a:t>Electronic Trading Desk</a:t>
            </a:r>
          </a:p>
          <a:p>
            <a:pPr lvl="1"/>
            <a:r>
              <a:rPr lang="en-US" sz="1800" dirty="0"/>
              <a:t>Algo Trading Strategies</a:t>
            </a:r>
          </a:p>
          <a:p>
            <a:pPr lvl="1"/>
            <a:r>
              <a:rPr lang="en-US" sz="1800" dirty="0" smtClean="0"/>
              <a:t>Big Data and AI startup</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3450518"/>
            <a:ext cx="241378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6961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POV% increase when price is more favorable. The numbers varies from different stocks</a:t>
            </a:r>
            <a:r>
              <a:rPr lang="en-US" sz="1600" dirty="0"/>
              <a:t> </a:t>
            </a:r>
            <a:r>
              <a:rPr lang="en-US" sz="1600" dirty="0" smtClean="0"/>
              <a:t>and generally based on the </a:t>
            </a:r>
            <a:r>
              <a:rPr lang="en-US" sz="1600" b="1" dirty="0" smtClean="0">
                <a:solidFill>
                  <a:srgbClr val="0070C0"/>
                </a:solidFill>
              </a:rPr>
              <a:t>stock cost model </a:t>
            </a:r>
            <a:r>
              <a:rPr lang="en-US" sz="1600" dirty="0" smtClean="0"/>
              <a:t>where mainly taking into account</a:t>
            </a:r>
          </a:p>
          <a:p>
            <a:pPr>
              <a:buFont typeface="Arial" panose="020B0604020202020204" pitchFamily="34" charset="0"/>
              <a:buChar char="•"/>
            </a:pPr>
            <a:endParaRPr lang="en-US" sz="1600" dirty="0" smtClean="0"/>
          </a:p>
          <a:p>
            <a:pPr lvl="1">
              <a:buFont typeface="Arial" panose="020B0604020202020204" pitchFamily="34" charset="0"/>
              <a:buChar char="•"/>
            </a:pPr>
            <a:r>
              <a:rPr lang="en-US" sz="1800" b="1" dirty="0" smtClean="0">
                <a:solidFill>
                  <a:srgbClr val="0070C0"/>
                </a:solidFill>
              </a:rPr>
              <a:t>Historical Volume : </a:t>
            </a:r>
            <a:r>
              <a:rPr lang="en-US" sz="1800" dirty="0" smtClean="0">
                <a:solidFill>
                  <a:srgbClr val="00072E"/>
                </a:solidFill>
              </a:rPr>
              <a:t>More Volume -&gt;</a:t>
            </a:r>
          </a:p>
          <a:p>
            <a:pPr marL="457200" lvl="1" indent="0">
              <a:buNone/>
            </a:pPr>
            <a:endParaRPr lang="en-US" sz="1800" dirty="0">
              <a:solidFill>
                <a:srgbClr val="00072E"/>
              </a:solidFill>
            </a:endParaRPr>
          </a:p>
          <a:p>
            <a:pPr lvl="1">
              <a:buFont typeface="Arial" panose="020B0604020202020204" pitchFamily="34" charset="0"/>
              <a:buChar char="•"/>
            </a:pPr>
            <a:r>
              <a:rPr lang="en-US" sz="1800" b="1" dirty="0">
                <a:solidFill>
                  <a:srgbClr val="0070C0"/>
                </a:solidFill>
              </a:rPr>
              <a:t>Liquidity</a:t>
            </a:r>
            <a:r>
              <a:rPr lang="en-US" sz="1800" b="1" dirty="0" smtClean="0">
                <a:solidFill>
                  <a:srgbClr val="0070C0"/>
                </a:solidFill>
              </a:rPr>
              <a:t> :</a:t>
            </a:r>
            <a:r>
              <a:rPr lang="en-US" sz="1800" b="1" dirty="0" smtClean="0"/>
              <a:t> </a:t>
            </a:r>
            <a:r>
              <a:rPr lang="en-US" sz="1800" dirty="0" smtClean="0"/>
              <a:t>High Liquidity -&gt;</a:t>
            </a:r>
          </a:p>
          <a:p>
            <a:pPr lvl="1">
              <a:buFont typeface="Arial" panose="020B0604020202020204" pitchFamily="34" charset="0"/>
              <a:buChar char="•"/>
            </a:pPr>
            <a:endParaRPr lang="en-US" sz="1800" dirty="0" smtClean="0"/>
          </a:p>
          <a:p>
            <a:pPr lvl="1">
              <a:buFont typeface="Arial" panose="020B0604020202020204" pitchFamily="34" charset="0"/>
              <a:buChar char="•"/>
            </a:pPr>
            <a:r>
              <a:rPr lang="en-US" sz="1800" b="1" dirty="0">
                <a:solidFill>
                  <a:srgbClr val="0070C0"/>
                </a:solidFill>
              </a:rPr>
              <a:t>Volatility</a:t>
            </a:r>
            <a:r>
              <a:rPr lang="en-US" sz="1800" b="1" dirty="0" smtClean="0">
                <a:solidFill>
                  <a:srgbClr val="0070C0"/>
                </a:solidFill>
              </a:rPr>
              <a:t> : </a:t>
            </a:r>
            <a:r>
              <a:rPr lang="en-US" sz="1800" dirty="0" smtClean="0"/>
              <a:t>High Volatility -&gt;</a:t>
            </a:r>
          </a:p>
          <a:p>
            <a:pPr lvl="1">
              <a:buFont typeface="Arial" panose="020B0604020202020204" pitchFamily="34" charset="0"/>
              <a:buChar char="•"/>
            </a:pPr>
            <a:endParaRPr lang="en-US" sz="1800" dirty="0" smtClean="0"/>
          </a:p>
          <a:p>
            <a:pPr lvl="1">
              <a:buFont typeface="Arial" panose="020B0604020202020204" pitchFamily="34" charset="0"/>
              <a:buChar char="•"/>
            </a:pPr>
            <a:r>
              <a:rPr lang="en-US" sz="1800" b="1" dirty="0">
                <a:solidFill>
                  <a:srgbClr val="0070C0"/>
                </a:solidFill>
              </a:rPr>
              <a:t>Spread</a:t>
            </a:r>
            <a:r>
              <a:rPr lang="en-US" sz="1800" dirty="0" smtClean="0"/>
              <a:t>: Wide Spread -&gt; </a:t>
            </a:r>
            <a:endParaRPr lang="en-US" sz="1800" dirty="0"/>
          </a:p>
          <a:p>
            <a:endParaRPr lang="en-US" sz="1600" dirty="0" smtClean="0"/>
          </a:p>
          <a:p>
            <a:pPr>
              <a:buFont typeface="Arial" panose="020B0604020202020204" pitchFamily="34" charset="0"/>
              <a:buChar char="•"/>
            </a:pPr>
            <a:endParaRPr lang="en-US" sz="1800" dirty="0"/>
          </a:p>
        </p:txBody>
      </p:sp>
      <p:sp>
        <p:nvSpPr>
          <p:cNvPr id="13" name="Up Arrow 12"/>
          <p:cNvSpPr/>
          <p:nvPr/>
        </p:nvSpPr>
        <p:spPr bwMode="auto">
          <a:xfrm>
            <a:off x="5076056" y="2420888"/>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Up Arrow 13"/>
          <p:cNvSpPr/>
          <p:nvPr/>
        </p:nvSpPr>
        <p:spPr bwMode="auto">
          <a:xfrm>
            <a:off x="4139952" y="306896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5" name="Up Arrow 14"/>
          <p:cNvSpPr/>
          <p:nvPr/>
        </p:nvSpPr>
        <p:spPr bwMode="auto">
          <a:xfrm>
            <a:off x="4135224" y="378904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Up Arrow 15"/>
          <p:cNvSpPr/>
          <p:nvPr/>
        </p:nvSpPr>
        <p:spPr bwMode="auto">
          <a:xfrm rot="10800000">
            <a:off x="4135224" y="4437112"/>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9760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As more companies adopt WFH (Work-From-Home) and cloud computing, an </a:t>
            </a:r>
            <a:r>
              <a:rPr lang="en-US" sz="1800" b="1" dirty="0" smtClean="0">
                <a:solidFill>
                  <a:srgbClr val="0070C0"/>
                </a:solidFill>
              </a:rPr>
              <a:t>long-term </a:t>
            </a:r>
            <a:r>
              <a:rPr lang="en-US" sz="1800" b="1" dirty="0">
                <a:solidFill>
                  <a:srgbClr val="0070C0"/>
                </a:solidFill>
              </a:rPr>
              <a:t>fund </a:t>
            </a:r>
            <a:r>
              <a:rPr lang="en-US" sz="1800" dirty="0" smtClean="0"/>
              <a:t>believes the technology stocks will have better return in the next 5 to 10 years</a:t>
            </a:r>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33784424"/>
              </p:ext>
            </p:extLst>
          </p:nvPr>
        </p:nvGraphicFramePr>
        <p:xfrm>
          <a:off x="1331640" y="3655928"/>
          <a:ext cx="6096000" cy="128016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(large) order gradually with </a:t>
                      </a:r>
                      <a:r>
                        <a:rPr lang="en-US" sz="1800" b="1" kern="1200" baseline="0" dirty="0" smtClean="0">
                          <a:solidFill>
                            <a:srgbClr val="0070C0"/>
                          </a:solidFill>
                          <a:latin typeface="Arial"/>
                          <a:ea typeface="+mn-ea"/>
                          <a:cs typeface="Arial"/>
                        </a:rPr>
                        <a:t>minimal market impact</a:t>
                      </a:r>
                      <a:endParaRPr lang="en-US" sz="1800" b="1" kern="1200" dirty="0">
                        <a:solidFill>
                          <a:srgbClr val="0070C0"/>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Low</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long-term growth</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25994075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Trading 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a:t>
            </a:r>
            <a:endParaRPr lang="en-US" sz="1600" dirty="0" smtClean="0"/>
          </a:p>
          <a:p>
            <a:r>
              <a:rPr lang="en-US" sz="1600" dirty="0"/>
              <a:t>	</a:t>
            </a:r>
            <a:r>
              <a:rPr lang="en-US" sz="1600" dirty="0" smtClean="0"/>
              <a:t>If </a:t>
            </a:r>
            <a:r>
              <a:rPr lang="en-US" sz="1600" dirty="0"/>
              <a:t>there’s a view on the market direction, for example, buy order on a trending up market. For this case, the order is preferred to be traded by liquidity seeking </a:t>
            </a:r>
            <a:r>
              <a:rPr lang="en-US" sz="1600" dirty="0" err="1" smtClean="0"/>
              <a:t>algo</a:t>
            </a:r>
            <a:r>
              <a:rPr lang="en-US" sz="1600" dirty="0" smtClean="0"/>
              <a:t>, such as POV, </a:t>
            </a:r>
            <a:r>
              <a:rPr lang="en-US" sz="1600" dirty="0"/>
              <a:t>that completes the order as quick as possible rather than worked by VWAP Algo gradually over the day (as the view is that the price is going to go up and buy earlier will give a better price</a:t>
            </a:r>
            <a:r>
              <a:rPr lang="en-US" sz="1600" dirty="0" smtClean="0"/>
              <a:t>).</a:t>
            </a:r>
          </a:p>
          <a:p>
            <a:endParaRPr lang="en-US" sz="1600" dirty="0" smtClean="0"/>
          </a:p>
          <a:p>
            <a:r>
              <a:rPr lang="en-US" sz="1600" dirty="0" smtClean="0"/>
              <a:t>Two </a:t>
            </a:r>
            <a:r>
              <a:rPr lang="en-US" sz="1600" dirty="0"/>
              <a:t>main </a:t>
            </a:r>
            <a:r>
              <a:rPr lang="en-US" sz="1600" dirty="0" smtClean="0"/>
              <a:t>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41707267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Execution progress </a:t>
            </a:r>
            <a:r>
              <a:rPr lang="en-US" sz="1600" dirty="0" smtClean="0"/>
              <a:t>throughout </a:t>
            </a:r>
            <a:r>
              <a:rPr lang="en-US" sz="1600" dirty="0"/>
              <a:t>the trading </a:t>
            </a:r>
            <a:r>
              <a:rPr lang="en-US" sz="1600" b="1" dirty="0">
                <a:solidFill>
                  <a:srgbClr val="0070C0"/>
                </a:solidFill>
              </a:rPr>
              <a:t>duration</a:t>
            </a:r>
            <a:r>
              <a:rPr lang="en-US" sz="1600" dirty="0"/>
              <a:t>.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endParaRPr lang="en-US" sz="1600" dirty="0" smtClean="0"/>
          </a:p>
          <a:p>
            <a:endParaRPr lang="en-US" sz="1600" dirty="0"/>
          </a:p>
          <a:p>
            <a:pPr>
              <a:buFont typeface="Arial" panose="020B0604020202020204" pitchFamily="34" charset="0"/>
              <a:buChar char="•"/>
            </a:pPr>
            <a:r>
              <a:rPr lang="en-US" sz="1600" dirty="0" smtClean="0"/>
              <a:t>The </a:t>
            </a:r>
            <a:r>
              <a:rPr lang="en-US" sz="1600" dirty="0"/>
              <a:t>profile is usually constructed based on </a:t>
            </a:r>
            <a:r>
              <a:rPr lang="en-US" sz="1600" b="1" dirty="0">
                <a:solidFill>
                  <a:srgbClr val="0070C0"/>
                </a:solidFill>
              </a:rPr>
              <a:t>20 days average</a:t>
            </a:r>
            <a:r>
              <a:rPr lang="en-US" sz="1600" dirty="0">
                <a:solidFill>
                  <a:srgbClr val="0070C0"/>
                </a:solidFill>
              </a:rPr>
              <a:t> </a:t>
            </a:r>
            <a:r>
              <a:rPr lang="en-US" sz="1600" dirty="0" smtClean="0"/>
              <a:t>(or median) and </a:t>
            </a:r>
            <a:r>
              <a:rPr lang="en-US" sz="1600" dirty="0"/>
              <a:t>taking away the outliers and special trading days (like half day trading or index rebalance days).</a:t>
            </a:r>
          </a:p>
          <a:p>
            <a:endParaRPr lang="en-US" sz="1600" dirty="0" smtClean="0"/>
          </a:p>
          <a:p>
            <a:endParaRPr lang="en-US" sz="1600" dirty="0" smtClean="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Scheduling </a:t>
            </a:r>
          </a:p>
          <a:p>
            <a:r>
              <a:rPr lang="en-US" sz="1600" b="1" dirty="0"/>
              <a:t>Example</a:t>
            </a:r>
            <a:r>
              <a:rPr lang="en-US" sz="1600" dirty="0"/>
              <a:t>:</a:t>
            </a:r>
            <a:r>
              <a:rPr lang="en-US" sz="1600" b="1" dirty="0" smtClean="0">
                <a:solidFill>
                  <a:srgbClr val="0070C0"/>
                </a:solidFill>
              </a:rPr>
              <a:t> </a:t>
            </a:r>
            <a:r>
              <a:rPr lang="en-US" sz="1600" dirty="0"/>
              <a:t>VWAP Buy 1,000,000 </a:t>
            </a:r>
            <a:r>
              <a:rPr lang="en-US" sz="1600" dirty="0" smtClean="0"/>
              <a:t>shares of </a:t>
            </a:r>
            <a:r>
              <a:rPr lang="en-US" sz="1600" dirty="0" err="1" smtClean="0"/>
              <a:t>Tencent</a:t>
            </a:r>
            <a:r>
              <a:rPr lang="en-US" sz="1600" dirty="0" smtClean="0"/>
              <a:t> </a:t>
            </a:r>
            <a:r>
              <a:rPr lang="en-US" sz="1600" b="1" dirty="0" smtClean="0">
                <a:solidFill>
                  <a:srgbClr val="0070C0"/>
                </a:solidFill>
              </a:rPr>
              <a:t>over-the-day</a:t>
            </a:r>
            <a:r>
              <a:rPr lang="en-US" sz="1600" dirty="0" smtClean="0"/>
              <a:t> (9am to 4pm)</a:t>
            </a:r>
            <a:endParaRPr lang="en-US" sz="1600" dirty="0"/>
          </a:p>
          <a:p>
            <a:endParaRPr lang="en-US" sz="1600" dirty="0"/>
          </a:p>
          <a:p>
            <a:endParaRPr lang="en-US" sz="1600" dirty="0" smtClean="0"/>
          </a:p>
          <a:p>
            <a:endParaRPr lang="en-US" sz="1600" dirty="0" smtClean="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a:t>
            </a:r>
            <a:r>
              <a:rPr lang="en-US" sz="1600" b="1" dirty="0">
                <a:solidFill>
                  <a:srgbClr val="0070C0"/>
                </a:solidFill>
              </a:rPr>
              <a:t>higher volume during the open and close</a:t>
            </a:r>
            <a:r>
              <a:rPr lang="en-US" sz="1600" dirty="0"/>
              <a:t>. The volume profile </a:t>
            </a:r>
            <a:r>
              <a:rPr lang="en-US" sz="1600" dirty="0" smtClean="0"/>
              <a:t>tells the Algo </a:t>
            </a:r>
            <a:r>
              <a:rPr lang="en-US" sz="1600" dirty="0"/>
              <a:t>the percentage of completion during different time periods</a:t>
            </a:r>
            <a:r>
              <a:rPr lang="en-US" sz="1600" dirty="0" smtClean="0"/>
              <a:t>.</a:t>
            </a:r>
            <a:r>
              <a:rPr lang="en-US" sz="1600" dirty="0"/>
              <a:t>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708920"/>
            <a:ext cx="5175820" cy="3253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2872807"/>
              </p:ext>
            </p:extLst>
          </p:nvPr>
        </p:nvGraphicFramePr>
        <p:xfrm>
          <a:off x="5868144" y="3356992"/>
          <a:ext cx="2845245" cy="2246352"/>
        </p:xfrm>
        <a:graphic>
          <a:graphicData uri="http://schemas.openxmlformats.org/drawingml/2006/table">
            <a:tbl>
              <a:tblPr firstRow="1" bandRow="1">
                <a:tableStyleId>{5C22544A-7EE6-4342-B048-85BDC9FD1C3A}</a:tableStyleId>
              </a:tblPr>
              <a:tblGrid>
                <a:gridCol w="804399"/>
                <a:gridCol w="888718"/>
                <a:gridCol w="1152128"/>
              </a:tblGrid>
              <a:tr h="432048">
                <a:tc>
                  <a:txBody>
                    <a:bodyPr/>
                    <a:lstStyle/>
                    <a:p>
                      <a:r>
                        <a:rPr lang="en-US" sz="1400" dirty="0" smtClean="0"/>
                        <a:t>Time</a:t>
                      </a:r>
                      <a:endParaRPr lang="en-US" sz="1400" dirty="0"/>
                    </a:p>
                  </a:txBody>
                  <a:tcPr/>
                </a:tc>
                <a:tc>
                  <a:txBody>
                    <a:bodyPr/>
                    <a:lstStyle/>
                    <a:p>
                      <a:r>
                        <a:rPr lang="en-US" sz="1400" dirty="0" smtClean="0"/>
                        <a:t>Target%</a:t>
                      </a:r>
                      <a:endParaRPr lang="en-US" sz="1400" dirty="0"/>
                    </a:p>
                  </a:txBody>
                  <a:tcPr/>
                </a:tc>
                <a:tc>
                  <a:txBody>
                    <a:bodyPr/>
                    <a:lstStyle/>
                    <a:p>
                      <a:r>
                        <a:rPr lang="en-US" sz="1400" dirty="0" smtClean="0"/>
                        <a:t>Target </a:t>
                      </a:r>
                      <a:r>
                        <a:rPr lang="en-US" sz="1400" dirty="0" err="1" smtClean="0"/>
                        <a:t>Qty</a:t>
                      </a:r>
                      <a:endParaRPr lang="en-US" sz="1400" dirty="0"/>
                    </a:p>
                  </a:txBody>
                  <a:tcPr/>
                </a:tc>
              </a:tr>
              <a:tr h="432048">
                <a:tc>
                  <a:txBody>
                    <a:bodyPr/>
                    <a:lstStyle/>
                    <a:p>
                      <a:r>
                        <a:rPr lang="en-US" sz="1400" dirty="0" smtClean="0"/>
                        <a:t>10:00</a:t>
                      </a:r>
                      <a:endParaRPr lang="en-US" sz="1400" dirty="0"/>
                    </a:p>
                  </a:txBody>
                  <a:tcPr/>
                </a:tc>
                <a:tc>
                  <a:txBody>
                    <a:bodyPr/>
                    <a:lstStyle/>
                    <a:p>
                      <a:r>
                        <a:rPr lang="en-US" sz="1400" dirty="0" smtClean="0"/>
                        <a:t>12%</a:t>
                      </a:r>
                      <a:endParaRPr lang="en-US" sz="1400" dirty="0"/>
                    </a:p>
                  </a:txBody>
                  <a:tcPr/>
                </a:tc>
                <a:tc>
                  <a:txBody>
                    <a:bodyPr/>
                    <a:lstStyle/>
                    <a:p>
                      <a:r>
                        <a:rPr lang="en-US" sz="1400" dirty="0" smtClean="0"/>
                        <a:t>120,000</a:t>
                      </a:r>
                      <a:endParaRPr lang="en-US" sz="1400" dirty="0"/>
                    </a:p>
                  </a:txBody>
                  <a:tcPr/>
                </a:tc>
              </a:tr>
              <a:tr h="432048">
                <a:tc>
                  <a:txBody>
                    <a:bodyPr/>
                    <a:lstStyle/>
                    <a:p>
                      <a:r>
                        <a:rPr lang="en-US" sz="1400" dirty="0" smtClean="0"/>
                        <a:t>12:00</a:t>
                      </a:r>
                      <a:endParaRPr lang="en-US" sz="1400" dirty="0"/>
                    </a:p>
                  </a:txBody>
                  <a:tcPr/>
                </a:tc>
                <a:tc>
                  <a:txBody>
                    <a:bodyPr/>
                    <a:lstStyle/>
                    <a:p>
                      <a:r>
                        <a:rPr lang="en-US" sz="1400" dirty="0" smtClean="0"/>
                        <a:t>40%</a:t>
                      </a:r>
                      <a:endParaRPr lang="en-US" sz="1400" dirty="0"/>
                    </a:p>
                  </a:txBody>
                  <a:tcPr/>
                </a:tc>
                <a:tc>
                  <a:txBody>
                    <a:bodyPr/>
                    <a:lstStyle/>
                    <a:p>
                      <a:r>
                        <a:rPr lang="en-US" sz="1400" dirty="0" smtClean="0"/>
                        <a:t>400,000</a:t>
                      </a:r>
                      <a:endParaRPr lang="en-US" sz="1400" dirty="0"/>
                    </a:p>
                  </a:txBody>
                  <a:tcPr/>
                </a:tc>
              </a:tr>
              <a:tr h="432048">
                <a:tc>
                  <a:txBody>
                    <a:bodyPr/>
                    <a:lstStyle/>
                    <a:p>
                      <a:r>
                        <a:rPr lang="en-US" sz="1400" dirty="0" smtClean="0"/>
                        <a:t>15:00</a:t>
                      </a:r>
                      <a:endParaRPr lang="en-US" sz="1400" dirty="0"/>
                    </a:p>
                  </a:txBody>
                  <a:tcPr/>
                </a:tc>
                <a:tc>
                  <a:txBody>
                    <a:bodyPr/>
                    <a:lstStyle/>
                    <a:p>
                      <a:r>
                        <a:rPr lang="en-US" sz="1400" dirty="0" smtClean="0"/>
                        <a:t>71%</a:t>
                      </a:r>
                      <a:endParaRPr lang="en-US" sz="1400" dirty="0"/>
                    </a:p>
                  </a:txBody>
                  <a:tcPr/>
                </a:tc>
                <a:tc>
                  <a:txBody>
                    <a:bodyPr/>
                    <a:lstStyle/>
                    <a:p>
                      <a:r>
                        <a:rPr lang="en-US" sz="1400" dirty="0" smtClean="0"/>
                        <a:t>710,000</a:t>
                      </a:r>
                      <a:endParaRPr lang="en-US" sz="1400" dirty="0"/>
                    </a:p>
                  </a:txBody>
                  <a:tcPr/>
                </a:tc>
              </a:tr>
              <a:tr h="432048">
                <a:tc>
                  <a:txBody>
                    <a:bodyPr/>
                    <a:lstStyle/>
                    <a:p>
                      <a:r>
                        <a:rPr lang="en-US" sz="1400" dirty="0" smtClean="0"/>
                        <a:t>16:00</a:t>
                      </a:r>
                      <a:endParaRPr lang="en-US" sz="1400" dirty="0"/>
                    </a:p>
                  </a:txBody>
                  <a:tcPr/>
                </a:tc>
                <a:tc>
                  <a:txBody>
                    <a:bodyPr/>
                    <a:lstStyle/>
                    <a:p>
                      <a:r>
                        <a:rPr lang="en-US" sz="1400" dirty="0" smtClean="0"/>
                        <a:t>100%</a:t>
                      </a:r>
                      <a:endParaRPr lang="en-US" sz="1400" dirty="0"/>
                    </a:p>
                  </a:txBody>
                  <a:tcPr/>
                </a:tc>
                <a:tc>
                  <a:txBody>
                    <a:bodyPr/>
                    <a:lstStyle/>
                    <a:p>
                      <a:r>
                        <a:rPr lang="en-US" sz="1400" dirty="0" smtClean="0"/>
                        <a:t>1,000,000</a:t>
                      </a:r>
                      <a:endParaRPr lang="en-US" sz="1400" dirty="0"/>
                    </a:p>
                  </a:txBody>
                  <a:tcPr/>
                </a:tc>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smtClean="0"/>
              <a:t>Example</a:t>
            </a:r>
          </a:p>
          <a:p>
            <a:r>
              <a:rPr lang="en-US" sz="1600" dirty="0" smtClean="0"/>
              <a:t>VWAP Buy 1,000,000 </a:t>
            </a:r>
            <a:r>
              <a:rPr lang="en-US" sz="1600" dirty="0" err="1" smtClean="0"/>
              <a:t>Tencent</a:t>
            </a:r>
            <a:endParaRPr lang="en-US" sz="1600" dirty="0"/>
          </a:p>
        </p:txBody>
      </p:sp>
      <p:sp>
        <p:nvSpPr>
          <p:cNvPr id="4" name="Oval 3"/>
          <p:cNvSpPr/>
          <p:nvPr/>
        </p:nvSpPr>
        <p:spPr bwMode="auto">
          <a:xfrm>
            <a:off x="827584" y="5157192"/>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292080" y="2708920"/>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714849" y="5949280"/>
            <a:ext cx="4698722" cy="369332"/>
          </a:xfrm>
          <a:prstGeom prst="rect">
            <a:avLst/>
          </a:prstGeom>
          <a:noFill/>
        </p:spPr>
        <p:txBody>
          <a:bodyPr wrap="none" rtlCol="0">
            <a:spAutoFit/>
          </a:bodyPr>
          <a:lstStyle/>
          <a:p>
            <a:r>
              <a:rPr lang="en-US" sz="1800" dirty="0" smtClean="0"/>
              <a:t>Usually more volume at </a:t>
            </a:r>
            <a:r>
              <a:rPr lang="en-US" sz="1800" b="1" dirty="0" smtClean="0">
                <a:solidFill>
                  <a:srgbClr val="0070C0"/>
                </a:solidFill>
              </a:rPr>
              <a:t>open</a:t>
            </a:r>
            <a:r>
              <a:rPr lang="en-US" sz="1800" dirty="0" smtClean="0">
                <a:solidFill>
                  <a:srgbClr val="0070C0"/>
                </a:solidFill>
              </a:rPr>
              <a:t> </a:t>
            </a:r>
            <a:r>
              <a:rPr lang="en-US" sz="1800" dirty="0" smtClean="0"/>
              <a:t>and the </a:t>
            </a:r>
            <a:r>
              <a:rPr lang="en-US" sz="1800" b="1" dirty="0">
                <a:solidFill>
                  <a:srgbClr val="0070C0"/>
                </a:solidFill>
              </a:rPr>
              <a:t>close</a:t>
            </a:r>
          </a:p>
        </p:txBody>
      </p:sp>
      <p:cxnSp>
        <p:nvCxnSpPr>
          <p:cNvPr id="12" name="Straight Connector 11"/>
          <p:cNvCxnSpPr/>
          <p:nvPr/>
        </p:nvCxnSpPr>
        <p:spPr bwMode="auto">
          <a:xfrm flipV="1">
            <a:off x="879245" y="5413575"/>
            <a:ext cx="42935" cy="88168"/>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582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489979277"/>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
        <p:nvSpPr>
          <p:cNvPr id="6" name="TextBox 5"/>
          <p:cNvSpPr txBox="1"/>
          <p:nvPr/>
        </p:nvSpPr>
        <p:spPr>
          <a:xfrm>
            <a:off x="395536" y="4149080"/>
            <a:ext cx="4104456" cy="1077218"/>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spTree>
    <p:extLst>
      <p:ext uri="{BB962C8B-B14F-4D97-AF65-F5344CB8AC3E}">
        <p14:creationId xmlns:p14="http://schemas.microsoft.com/office/powerpoint/2010/main" val="309627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Stock historical volume profile seems a </a:t>
            </a:r>
            <a:r>
              <a:rPr lang="en-US" sz="1600" b="1" dirty="0" smtClean="0">
                <a:solidFill>
                  <a:srgbClr val="0070C0"/>
                </a:solidFill>
              </a:rPr>
              <a:t>good proxy </a:t>
            </a:r>
            <a:r>
              <a:rPr lang="en-US" sz="1600" dirty="0" smtClean="0"/>
              <a:t>to </a:t>
            </a:r>
            <a:r>
              <a:rPr lang="en-US" sz="1600" b="1" dirty="0" smtClean="0">
                <a:solidFill>
                  <a:srgbClr val="0070C0"/>
                </a:solidFill>
              </a:rPr>
              <a:t>predict the current day volume pattern</a:t>
            </a:r>
            <a:r>
              <a:rPr lang="en-US" sz="1600" dirty="0" smtClean="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Not</a:t>
            </a:r>
            <a:r>
              <a:rPr lang="en-US" sz="1600" dirty="0" smtClean="0"/>
              <a:t> every stocks should have an individual stock volume profile</a:t>
            </a:r>
          </a:p>
          <a:p>
            <a:pPr marL="0" indent="0"/>
            <a:endParaRPr lang="en-US" sz="1600" dirty="0" smtClean="0"/>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means those stocks exhibit relatively </a:t>
            </a:r>
            <a:r>
              <a:rPr lang="en-US" sz="1600" b="1" dirty="0" smtClean="0">
                <a:solidFill>
                  <a:srgbClr val="0070C0"/>
                </a:solidFill>
              </a:rPr>
              <a:t>consistent volume patterns</a:t>
            </a:r>
            <a:r>
              <a:rPr lang="en-US" sz="1600" dirty="0"/>
              <a:t>.</a:t>
            </a:r>
            <a:r>
              <a:rPr lang="en-US" sz="1600" dirty="0" smtClean="0"/>
              <a:t> Those stocks are usually the </a:t>
            </a:r>
            <a:r>
              <a:rPr lang="en-US" sz="1600" b="1" dirty="0" smtClean="0">
                <a:solidFill>
                  <a:srgbClr val="0070C0"/>
                </a:solidFill>
              </a:rPr>
              <a:t>liquid stocks </a:t>
            </a:r>
            <a:r>
              <a:rPr lang="en-US" sz="1600" dirty="0" smtClean="0"/>
              <a:t>(for example from stocks from Hang Seng Index)</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For those stocks (usually mid-cap or illiquid stocks) that they do not have consistence volume profile, use </a:t>
            </a:r>
            <a:r>
              <a:rPr lang="en-US" sz="1600" b="1" dirty="0" smtClean="0">
                <a:solidFill>
                  <a:srgbClr val="0070C0"/>
                </a:solidFill>
              </a:rPr>
              <a:t>market volume profile</a:t>
            </a:r>
            <a:r>
              <a:rPr lang="en-US" sz="1600" dirty="0" smtClean="0"/>
              <a:t> or TWAP</a:t>
            </a:r>
          </a:p>
          <a:p>
            <a:endParaRPr lang="en-US" sz="1600" dirty="0" smtClean="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2544595727"/>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solidFill>
                  <a:srgbClr val="0070C0"/>
                </a:solidFill>
              </a:rPr>
              <a:t>volume patterns are not dominant</a:t>
            </a:r>
            <a:r>
              <a:rPr lang="en-US" sz="1600" b="1" dirty="0"/>
              <a: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0874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Order Placement</a:t>
            </a:r>
            <a:endParaRPr lang="en-US" sz="1600" b="1" u="sng" dirty="0"/>
          </a:p>
          <a:p>
            <a:pPr marL="0" indent="0"/>
            <a:r>
              <a:rPr lang="en-US" sz="1600" dirty="0" smtClean="0"/>
              <a:t>Once </a:t>
            </a:r>
            <a:r>
              <a:rPr lang="en-US" sz="1600" dirty="0"/>
              <a:t>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r>
              <a:rPr lang="en-US" sz="1600" dirty="0" smtClean="0"/>
              <a:t>.</a:t>
            </a:r>
          </a:p>
        </p:txBody>
      </p:sp>
      <p:sp>
        <p:nvSpPr>
          <p:cNvPr id="6" name="Content Placeholder 1"/>
          <p:cNvSpPr txBox="1">
            <a:spLocks/>
          </p:cNvSpPr>
          <p:nvPr/>
        </p:nvSpPr>
        <p:spPr>
          <a:xfrm>
            <a:off x="395536" y="4653136"/>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Ahead </a:t>
            </a:r>
            <a:r>
              <a:rPr lang="en-US" sz="1600" b="1" dirty="0"/>
              <a:t>or behind Window</a:t>
            </a:r>
          </a:p>
          <a:p>
            <a:pPr>
              <a:buFont typeface="Arial" panose="020B0604020202020204" pitchFamily="34" charset="0"/>
              <a:buChar char="•"/>
            </a:pPr>
            <a:r>
              <a:rPr lang="en-US" sz="1600" dirty="0" smtClean="0"/>
              <a:t>Allows </a:t>
            </a:r>
            <a:r>
              <a:rPr lang="en-US" sz="1600" b="1" dirty="0" smtClean="0">
                <a:solidFill>
                  <a:srgbClr val="0070C0"/>
                </a:solidFill>
              </a:rPr>
              <a:t>2% to 5% deviate </a:t>
            </a:r>
            <a:r>
              <a:rPr lang="en-US" sz="1600" dirty="0" smtClean="0"/>
              <a:t>from the volume profile target. </a:t>
            </a:r>
          </a:p>
          <a:p>
            <a:pPr>
              <a:buFont typeface="Arial" panose="020B0604020202020204" pitchFamily="34" charset="0"/>
              <a:buChar char="•"/>
            </a:pPr>
            <a:r>
              <a:rPr lang="en-US" sz="1600" dirty="0"/>
              <a:t>The 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pPr>
              <a:buFont typeface="Arial" panose="020B0604020202020204" pitchFamily="34" charset="0"/>
              <a:buChar char="•"/>
            </a:pPr>
            <a:r>
              <a:rPr lang="en-US" sz="1600" dirty="0" smtClean="0"/>
              <a:t>The </a:t>
            </a:r>
            <a:r>
              <a:rPr lang="en-US" sz="1600" dirty="0"/>
              <a:t>windows size depends on the </a:t>
            </a:r>
            <a:r>
              <a:rPr lang="en-US" sz="1600" b="1" dirty="0">
                <a:solidFill>
                  <a:srgbClr val="0070C0"/>
                </a:solidFill>
              </a:rPr>
              <a:t>price </a:t>
            </a:r>
            <a:r>
              <a:rPr lang="en-US" sz="1600" b="1" dirty="0" smtClean="0">
                <a:solidFill>
                  <a:srgbClr val="0070C0"/>
                </a:solidFill>
              </a:rPr>
              <a:t>volatility </a:t>
            </a:r>
            <a:r>
              <a:rPr lang="en-US" sz="1600" b="1" dirty="0" smtClean="0">
                <a:solidFill>
                  <a:srgbClr val="FF0000"/>
                </a:solidFill>
                <a:sym typeface="Wingdings" panose="05000000000000000000" pitchFamily="2" charset="2"/>
              </a:rPr>
              <a:t> How ? </a:t>
            </a:r>
            <a:r>
              <a:rPr lang="en-US" sz="1600" dirty="0" smtClean="0">
                <a:sym typeface="Wingdings" panose="05000000000000000000" pitchFamily="2" charset="2"/>
              </a:rPr>
              <a:t>(Hints: aim at </a:t>
            </a:r>
            <a:r>
              <a:rPr lang="en-US" sz="1600" b="1" dirty="0" smtClean="0">
                <a:solidFill>
                  <a:srgbClr val="0070C0"/>
                </a:solidFill>
                <a:sym typeface="Wingdings" panose="05000000000000000000" pitchFamily="2" charset="2"/>
              </a:rPr>
              <a:t>consistent</a:t>
            </a:r>
            <a:r>
              <a:rPr lang="en-US" sz="1600" dirty="0" smtClean="0">
                <a:sym typeface="Wingdings" panose="05000000000000000000" pitchFamily="2" charset="2"/>
              </a:rPr>
              <a:t> performance)</a:t>
            </a:r>
            <a:endParaRPr lang="en-US" sz="1600" dirty="0" smtClean="0"/>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75656" y="2996952"/>
            <a:ext cx="5256584" cy="1576830"/>
            <a:chOff x="1475656" y="2996952"/>
            <a:chExt cx="5256584" cy="157683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9" name="TextBox 8"/>
            <p:cNvSpPr txBox="1"/>
            <p:nvPr/>
          </p:nvSpPr>
          <p:spPr>
            <a:xfrm>
              <a:off x="2051720" y="3253886"/>
              <a:ext cx="809837" cy="338554"/>
            </a:xfrm>
            <a:prstGeom prst="rect">
              <a:avLst/>
            </a:prstGeom>
            <a:noFill/>
          </p:spPr>
          <p:txBody>
            <a:bodyPr wrap="none" rtlCol="0">
              <a:spAutoFit/>
            </a:bodyPr>
            <a:lstStyle/>
            <a:p>
              <a:r>
                <a:rPr lang="en-US" sz="1600" dirty="0" smtClean="0"/>
                <a:t>Slower</a:t>
              </a:r>
              <a:endParaRPr lang="en-US" sz="1600" dirty="0"/>
            </a:p>
          </p:txBody>
        </p:sp>
        <p:sp>
          <p:nvSpPr>
            <p:cNvPr id="12" name="TextBox 11"/>
            <p:cNvSpPr txBox="1"/>
            <p:nvPr/>
          </p:nvSpPr>
          <p:spPr>
            <a:xfrm>
              <a:off x="5461627" y="3253886"/>
              <a:ext cx="766557" cy="338554"/>
            </a:xfrm>
            <a:prstGeom prst="rect">
              <a:avLst/>
            </a:prstGeom>
            <a:noFill/>
          </p:spPr>
          <p:txBody>
            <a:bodyPr wrap="none" rtlCol="0">
              <a:spAutoFit/>
            </a:bodyPr>
            <a:lstStyle/>
            <a:p>
              <a:r>
                <a:rPr lang="en-US" sz="1600" dirty="0" smtClean="0"/>
                <a:t>Faster</a:t>
              </a:r>
              <a:endParaRPr lang="en-US" sz="1600" dirty="0"/>
            </a:p>
          </p:txBody>
        </p:sp>
      </p:grpSp>
    </p:spTree>
    <p:extLst>
      <p:ext uri="{BB962C8B-B14F-4D97-AF65-F5344CB8AC3E}">
        <p14:creationId xmlns:p14="http://schemas.microsoft.com/office/powerpoint/2010/main" val="37600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835461844"/>
              </p:ext>
            </p:extLst>
          </p:nvPr>
        </p:nvGraphicFramePr>
        <p:xfrm>
          <a:off x="2195736" y="4467989"/>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500,000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4191932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4749888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616469551"/>
              </p:ext>
            </p:extLst>
          </p:nvPr>
        </p:nvGraphicFramePr>
        <p:xfrm>
          <a:off x="2195736" y="443711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087087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a:t>
            </a:r>
          </a:p>
          <a:p>
            <a:endParaRPr lang="en-US" sz="1600" dirty="0"/>
          </a:p>
          <a:p>
            <a:r>
              <a:rPr lang="en-US" sz="1600" b="1" dirty="0" smtClean="0"/>
              <a:t>Example</a:t>
            </a:r>
            <a:r>
              <a:rPr lang="en-US" sz="1600" dirty="0" smtClean="0"/>
              <a:t>: when the Bid/Ask is wide (</a:t>
            </a:r>
            <a:r>
              <a:rPr lang="en-US" sz="1600" b="1" dirty="0" smtClean="0">
                <a:solidFill>
                  <a:srgbClr val="00B050"/>
                </a:solidFill>
              </a:rPr>
              <a:t>how to determine it’s wide or not</a:t>
            </a:r>
            <a:r>
              <a:rPr lang="en-US" sz="1600" dirty="0" smtClean="0"/>
              <a:t>?), the Algo should </a:t>
            </a:r>
            <a:r>
              <a:rPr lang="en-US" sz="1600" b="1" dirty="0" smtClean="0">
                <a:solidFill>
                  <a:srgbClr val="0070C0"/>
                </a:solidFill>
              </a:rPr>
              <a:t>wait more patiently </a:t>
            </a:r>
            <a:r>
              <a:rPr lang="en-US" sz="1600" dirty="0" smtClean="0"/>
              <a:t>for the spread to be narrowed and avoid crossing the spread at this moment. Alternatively, Algo can </a:t>
            </a:r>
            <a:r>
              <a:rPr lang="en-US" sz="1600" b="1" dirty="0" smtClean="0">
                <a:solidFill>
                  <a:srgbClr val="0070C0"/>
                </a:solidFill>
              </a:rPr>
              <a:t>send the orders between the bid/ask price </a:t>
            </a:r>
            <a:r>
              <a:rPr lang="en-US" sz="1600" dirty="0" smtClean="0"/>
              <a:t>to narrow the spread 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77473934"/>
              </p:ext>
            </p:extLst>
          </p:nvPr>
        </p:nvGraphicFramePr>
        <p:xfrm>
          <a:off x="2195736" y="428177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2915816" y="5826750"/>
            <a:ext cx="2322944" cy="338554"/>
          </a:xfrm>
          <a:prstGeom prst="rect">
            <a:avLst/>
          </a:prstGeom>
          <a:noFill/>
        </p:spPr>
        <p:txBody>
          <a:bodyPr wrap="none" rtlCol="0">
            <a:spAutoFit/>
          </a:bodyPr>
          <a:lstStyle/>
          <a:p>
            <a:r>
              <a:rPr lang="en-US" sz="1600" dirty="0" smtClean="0"/>
              <a:t>Assume Tick Size = 0.1</a:t>
            </a:r>
            <a:endParaRPr lang="en-US" sz="1600" dirty="0"/>
          </a:p>
        </p:txBody>
      </p:sp>
    </p:spTree>
    <p:extLst>
      <p:ext uri="{BB962C8B-B14F-4D97-AF65-F5344CB8AC3E}">
        <p14:creationId xmlns:p14="http://schemas.microsoft.com/office/powerpoint/2010/main" val="11426483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12782778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Order book </a:t>
            </a:r>
            <a:r>
              <a:rPr lang="en-US" sz="1600" b="1" dirty="0">
                <a:solidFill>
                  <a:srgbClr val="0070C0"/>
                </a:solidFill>
              </a:rPr>
              <a:t>queue priority</a:t>
            </a:r>
            <a:r>
              <a:rPr lang="en-US" sz="1600" dirty="0" smtClean="0"/>
              <a:t>: </a:t>
            </a:r>
          </a:p>
          <a:p>
            <a:pPr marL="685800" lvl="1">
              <a:buFont typeface="Arial" panose="020B0604020202020204" pitchFamily="34" charset="0"/>
              <a:buChar char="•"/>
            </a:pPr>
            <a:r>
              <a:rPr lang="en-US" sz="1400" b="1" dirty="0">
                <a:solidFill>
                  <a:srgbClr val="0070C0"/>
                </a:solidFill>
              </a:rPr>
              <a:t>P</a:t>
            </a:r>
            <a:r>
              <a:rPr lang="en-US" sz="1400" b="1" dirty="0" smtClean="0">
                <a:solidFill>
                  <a:srgbClr val="0070C0"/>
                </a:solidFill>
              </a:rPr>
              <a:t>rice </a:t>
            </a:r>
            <a:r>
              <a:rPr lang="en-US" sz="1400" dirty="0" smtClean="0"/>
              <a:t>: </a:t>
            </a:r>
            <a:r>
              <a:rPr lang="en-US" sz="1400" b="1" dirty="0">
                <a:solidFill>
                  <a:srgbClr val="0070C0"/>
                </a:solidFill>
              </a:rPr>
              <a:t>higher</a:t>
            </a:r>
            <a:r>
              <a:rPr lang="en-US" sz="1400" dirty="0" smtClean="0"/>
              <a:t> price for </a:t>
            </a:r>
            <a:r>
              <a:rPr lang="en-US" sz="1400" b="1" dirty="0">
                <a:solidFill>
                  <a:srgbClr val="0070C0"/>
                </a:solidFill>
              </a:rPr>
              <a:t>Buy</a:t>
            </a:r>
            <a:r>
              <a:rPr lang="en-US" sz="1400" dirty="0" smtClean="0"/>
              <a:t> (</a:t>
            </a:r>
            <a:r>
              <a:rPr lang="en-US" sz="1400" b="1" dirty="0">
                <a:solidFill>
                  <a:srgbClr val="0070C0"/>
                </a:solidFill>
              </a:rPr>
              <a:t>lower</a:t>
            </a:r>
            <a:r>
              <a:rPr lang="en-US" sz="1400" dirty="0" smtClean="0"/>
              <a:t> price for </a:t>
            </a:r>
            <a:r>
              <a:rPr lang="en-US" sz="1400" b="1" dirty="0">
                <a:solidFill>
                  <a:srgbClr val="0070C0"/>
                </a:solidFill>
              </a:rPr>
              <a:t>Sell</a:t>
            </a:r>
            <a:r>
              <a:rPr lang="en-US" sz="1400" dirty="0" smtClean="0"/>
              <a:t>) has higher queue priority</a:t>
            </a:r>
          </a:p>
          <a:p>
            <a:pPr marL="685800" lvl="1">
              <a:buFont typeface="Arial" panose="020B0604020202020204" pitchFamily="34" charset="0"/>
              <a:buChar char="•"/>
            </a:pPr>
            <a:r>
              <a:rPr lang="en-US" sz="1400" b="1" dirty="0" smtClean="0">
                <a:solidFill>
                  <a:srgbClr val="0070C0"/>
                </a:solidFill>
              </a:rPr>
              <a:t>Time : </a:t>
            </a:r>
            <a:r>
              <a:rPr lang="en-US" sz="1400" dirty="0"/>
              <a:t>within the same price queue, </a:t>
            </a:r>
            <a:r>
              <a:rPr lang="en-US" sz="1400" b="1" dirty="0">
                <a:solidFill>
                  <a:srgbClr val="0070C0"/>
                </a:solidFill>
              </a:rPr>
              <a:t>earlier</a:t>
            </a:r>
            <a:r>
              <a:rPr lang="en-US" sz="1400" dirty="0"/>
              <a:t> order has higher priority</a:t>
            </a:r>
            <a:r>
              <a:rPr lang="en-US" sz="1400" b="1" dirty="0" smtClean="0">
                <a:solidFill>
                  <a:srgbClr val="0070C0"/>
                </a:solidFill>
              </a:rPr>
              <a:t> </a:t>
            </a:r>
          </a:p>
          <a:p>
            <a:pPr marL="0" indent="0"/>
            <a:endParaRPr lang="en-US" sz="1600" dirty="0"/>
          </a:p>
          <a:p>
            <a:pPr marL="0" indent="0"/>
            <a:r>
              <a:rPr lang="en-US" sz="1600" dirty="0" smtClean="0"/>
              <a:t>When </a:t>
            </a:r>
            <a:r>
              <a:rPr lang="en-US" sz="1600" dirty="0"/>
              <a:t>Algo needs to amend or cancel the orders in the exchange, it will always </a:t>
            </a:r>
            <a:r>
              <a:rPr lang="en-US" sz="1600" b="1" dirty="0">
                <a:solidFill>
                  <a:srgbClr val="0070C0"/>
                </a:solidFill>
              </a:rPr>
              <a:t>pick the one that loses the least queue </a:t>
            </a:r>
            <a:r>
              <a:rPr lang="en-US" sz="1600" b="1" dirty="0" smtClean="0">
                <a:solidFill>
                  <a:srgbClr val="0070C0"/>
                </a:solidFill>
              </a:rPr>
              <a:t>priority </a:t>
            </a:r>
            <a:r>
              <a:rPr lang="en-US" sz="1600" dirty="0"/>
              <a:t>from the price queue</a:t>
            </a:r>
            <a:r>
              <a:rPr lang="en-US" sz="1600" dirty="0" smtClean="0"/>
              <a:t>. </a:t>
            </a:r>
            <a:r>
              <a:rPr lang="en-US" sz="1600" dirty="0"/>
              <a:t>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450276489"/>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dirty="0" smtClean="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6" name="Oval 5"/>
          <p:cNvSpPr/>
          <p:nvPr/>
        </p:nvSpPr>
        <p:spPr bwMode="auto">
          <a:xfrm>
            <a:off x="3131840" y="5229200"/>
            <a:ext cx="720080" cy="288032"/>
          </a:xfrm>
          <a:prstGeom prst="ellipse">
            <a:avLst/>
          </a:prstGeom>
          <a:noFill/>
          <a:ln w="222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594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a:t>
            </a:r>
            <a:r>
              <a:rPr lang="en-US" sz="1600" b="1" u="sng" dirty="0" smtClean="0"/>
              <a:t>Management</a:t>
            </a:r>
          </a:p>
          <a:p>
            <a:r>
              <a:rPr lang="en-US" sz="1600" dirty="0" smtClean="0"/>
              <a:t>Order Actions:</a:t>
            </a:r>
          </a:p>
          <a:p>
            <a:endParaRPr lang="en-US" sz="1600" dirty="0"/>
          </a:p>
          <a:p>
            <a:pPr marL="285750" indent="-285750">
              <a:buFont typeface="Arial" panose="020B0604020202020204" pitchFamily="34" charset="0"/>
              <a:buChar char="•"/>
            </a:pPr>
            <a:r>
              <a:rPr lang="en-US" sz="1600" b="1" dirty="0"/>
              <a:t>Amend Quantity down </a:t>
            </a:r>
            <a:r>
              <a:rPr lang="en-US" sz="1600" b="1" dirty="0" smtClean="0"/>
              <a:t>-&gt;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Quantity up </a:t>
            </a:r>
            <a:r>
              <a:rPr lang="en-US" sz="1600" b="1" dirty="0" smtClean="0"/>
              <a:t>-&gt;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Price </a:t>
            </a:r>
            <a:r>
              <a:rPr lang="en-US" sz="1600" b="1" dirty="0" smtClean="0"/>
              <a:t>-&gt;</a:t>
            </a:r>
            <a:endParaRPr lang="en-US" sz="1600" dirty="0"/>
          </a:p>
          <a:p>
            <a:pPr marL="285750" indent="-285750">
              <a:buFont typeface="Arial" panose="020B0604020202020204" pitchFamily="34" charset="0"/>
              <a:buChar char="•"/>
            </a:pPr>
            <a:endParaRPr lang="en-US" sz="1600" dirty="0"/>
          </a:p>
          <a:p>
            <a:pPr lvl="0"/>
            <a:endParaRPr lang="en-US" sz="1600" b="1" u="sng"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3797609837"/>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dirty="0" smtClean="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9" name="TextBox 8"/>
          <p:cNvSpPr txBox="1"/>
          <p:nvPr/>
        </p:nvSpPr>
        <p:spPr>
          <a:xfrm>
            <a:off x="3419872" y="2564904"/>
            <a:ext cx="2339102" cy="338554"/>
          </a:xfrm>
          <a:prstGeom prst="rect">
            <a:avLst/>
          </a:prstGeom>
          <a:noFill/>
        </p:spPr>
        <p:txBody>
          <a:bodyPr wrap="none" rtlCol="0">
            <a:spAutoFit/>
          </a:bodyPr>
          <a:lstStyle/>
          <a:p>
            <a:r>
              <a:rPr lang="en-US" sz="1600" b="1" dirty="0">
                <a:solidFill>
                  <a:srgbClr val="0070C0"/>
                </a:solidFill>
              </a:rPr>
              <a:t>preserve</a:t>
            </a:r>
            <a:r>
              <a:rPr lang="en-US" sz="1600" dirty="0">
                <a:solidFill>
                  <a:srgbClr val="0070C0"/>
                </a:solidFill>
              </a:rPr>
              <a:t> </a:t>
            </a:r>
            <a:r>
              <a:rPr lang="en-US" sz="1600" dirty="0"/>
              <a:t>queue priority</a:t>
            </a:r>
          </a:p>
        </p:txBody>
      </p:sp>
      <p:sp>
        <p:nvSpPr>
          <p:cNvPr id="10" name="TextBox 9"/>
          <p:cNvSpPr txBox="1"/>
          <p:nvPr/>
        </p:nvSpPr>
        <p:spPr>
          <a:xfrm>
            <a:off x="3419872" y="3162454"/>
            <a:ext cx="1895071" cy="338554"/>
          </a:xfrm>
          <a:prstGeom prst="rect">
            <a:avLst/>
          </a:prstGeom>
          <a:noFill/>
        </p:spPr>
        <p:txBody>
          <a:bodyPr wrap="none" rtlCol="0">
            <a:spAutoFit/>
          </a:bodyPr>
          <a:lstStyle/>
          <a:p>
            <a:r>
              <a:rPr lang="en-US" sz="1600" b="1" dirty="0">
                <a:solidFill>
                  <a:srgbClr val="0070C0"/>
                </a:solidFill>
              </a:rPr>
              <a:t>lose</a:t>
            </a:r>
            <a:r>
              <a:rPr lang="en-US" sz="1600" dirty="0">
                <a:solidFill>
                  <a:srgbClr val="0070C0"/>
                </a:solidFill>
              </a:rPr>
              <a:t> </a:t>
            </a:r>
            <a:r>
              <a:rPr lang="en-US" sz="1600" dirty="0"/>
              <a:t>queue priority</a:t>
            </a:r>
          </a:p>
        </p:txBody>
      </p:sp>
      <p:sp>
        <p:nvSpPr>
          <p:cNvPr id="11" name="TextBox 10"/>
          <p:cNvSpPr txBox="1"/>
          <p:nvPr/>
        </p:nvSpPr>
        <p:spPr>
          <a:xfrm>
            <a:off x="3408721" y="3789040"/>
            <a:ext cx="5195727" cy="830997"/>
          </a:xfrm>
          <a:prstGeom prst="rect">
            <a:avLst/>
          </a:prstGeom>
          <a:noFill/>
        </p:spPr>
        <p:txBody>
          <a:bodyPr wrap="square" rtlCol="0">
            <a:spAutoFit/>
          </a:bodyPr>
          <a:lstStyle/>
          <a:p>
            <a:r>
              <a:rPr lang="en-US" sz="1600" b="1" dirty="0">
                <a:solidFill>
                  <a:srgbClr val="0070C0"/>
                </a:solidFill>
              </a:rPr>
              <a:t>lose</a:t>
            </a:r>
            <a:r>
              <a:rPr lang="en-US" sz="1600" dirty="0"/>
              <a:t> queue priority (in different price queue and at the end of the queue)</a:t>
            </a:r>
          </a:p>
          <a:p>
            <a:endParaRPr lang="en-US" sz="1600" dirty="0"/>
          </a:p>
        </p:txBody>
      </p:sp>
    </p:spTree>
    <p:extLst>
      <p:ext uri="{BB962C8B-B14F-4D97-AF65-F5344CB8AC3E}">
        <p14:creationId xmlns:p14="http://schemas.microsoft.com/office/powerpoint/2010/main" val="26458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24847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One VWAP Algo order </a:t>
            </a:r>
            <a:r>
              <a:rPr lang="en-US" sz="1600" b="1" dirty="0" smtClean="0">
                <a:solidFill>
                  <a:srgbClr val="0070C0"/>
                </a:solidFill>
              </a:rPr>
              <a:t>manages many Child </a:t>
            </a:r>
            <a:r>
              <a:rPr lang="en-US" sz="1600" dirty="0" smtClean="0"/>
              <a:t>(Exchange) orders.</a:t>
            </a:r>
          </a:p>
          <a:p>
            <a:pPr marL="0" indent="0"/>
            <a:endParaRPr lang="en-US" sz="1600" dirty="0" smtClean="0"/>
          </a:p>
          <a:p>
            <a:pPr marL="0" indent="0"/>
            <a:r>
              <a:rPr lang="en-US" sz="1600" dirty="0" smtClean="0"/>
              <a:t>If Algo needs to send 3,000 </a:t>
            </a:r>
            <a:r>
              <a:rPr lang="en-US" sz="1600" dirty="0" err="1" smtClean="0"/>
              <a:t>Qty</a:t>
            </a:r>
            <a:r>
              <a:rPr lang="en-US" sz="1600" dirty="0" smtClean="0"/>
              <a:t> to the exchange. Which one is preferred?</a:t>
            </a:r>
          </a:p>
          <a:p>
            <a:pPr marL="285750" indent="-285750">
              <a:buFont typeface="Arial" panose="020B0604020202020204" pitchFamily="34" charset="0"/>
              <a:buChar char="•"/>
            </a:pPr>
            <a:r>
              <a:rPr lang="en-US" sz="1600" dirty="0" smtClean="0"/>
              <a:t>1 order x 3,000 QTY</a:t>
            </a:r>
          </a:p>
          <a:p>
            <a:pPr marL="285750" indent="-285750">
              <a:buFont typeface="Arial" panose="020B0604020202020204" pitchFamily="34" charset="0"/>
              <a:buChar char="•"/>
            </a:pPr>
            <a:r>
              <a:rPr lang="en-US" sz="1600" dirty="0" smtClean="0"/>
              <a:t>3 orders x 1,000 QTY</a:t>
            </a:r>
            <a:endParaRPr lang="en-US" sz="1600" dirty="0"/>
          </a:p>
          <a:p>
            <a:pPr marL="0" indent="0"/>
            <a:endParaRPr lang="en-US" sz="1600" dirty="0" smtClean="0"/>
          </a:p>
          <a:p>
            <a:pPr marL="0" indent="0"/>
            <a:endParaRPr lang="en-US" sz="1600" dirty="0" smtClean="0"/>
          </a:p>
          <a:p>
            <a:pPr marL="0" indent="0"/>
            <a:r>
              <a:rPr lang="en-US" sz="1400" dirty="0" smtClean="0"/>
              <a:t>Generally</a:t>
            </a:r>
            <a:r>
              <a:rPr lang="en-US" sz="1400" b="1" dirty="0" smtClean="0">
                <a:solidFill>
                  <a:srgbClr val="0070C0"/>
                </a:solidFill>
              </a:rPr>
              <a:t> send 3 orders x 1000 QTY </a:t>
            </a:r>
            <a:r>
              <a:rPr lang="en-US" sz="1400" dirty="0" smtClean="0"/>
              <a:t>so that we can have more flexibility to amend different child orders.</a:t>
            </a:r>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7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latin typeface="Arial" panose="020B0604020202020204" pitchFamily="34" charset="0"/>
                <a:cs typeface="Arial" panose="020B0604020202020204" pitchFamily="34" charset="0"/>
                <a:hlinkClick r:id="rId2"/>
              </a:rPr>
              <a:t>Tracker Fund </a:t>
            </a:r>
            <a:r>
              <a:rPr lang="zh-TW" altLang="en-US" sz="1800" dirty="0">
                <a:latin typeface="Arial" panose="020B0604020202020204" pitchFamily="34" charset="0"/>
                <a:cs typeface="Arial" panose="020B0604020202020204" pitchFamily="34" charset="0"/>
                <a:hlinkClick r:id="rId2"/>
              </a:rPr>
              <a:t>盈富基金 </a:t>
            </a:r>
            <a:r>
              <a:rPr lang="en-US" sz="1800" dirty="0" smtClean="0">
                <a:latin typeface="Arial" panose="020B0604020202020204" pitchFamily="34" charset="0"/>
                <a:cs typeface="Arial" panose="020B0604020202020204" pitchFamily="34" charset="0"/>
                <a:hlinkClick r:id="rId2"/>
              </a:rPr>
              <a:t>(2800.HK)</a:t>
            </a:r>
            <a:r>
              <a:rPr lang="en-US" sz="1800" dirty="0" smtClean="0">
                <a:latin typeface="Arial" panose="020B0604020202020204" pitchFamily="34" charset="0"/>
                <a:cs typeface="Arial" panose="020B0604020202020204" pitchFamily="34" charset="0"/>
              </a:rPr>
              <a:t> is an </a:t>
            </a:r>
            <a:r>
              <a:rPr lang="en-US" sz="1800" b="1" dirty="0" smtClean="0">
                <a:solidFill>
                  <a:srgbClr val="0070C0"/>
                </a:solidFill>
                <a:latin typeface="Arial" panose="020B0604020202020204" pitchFamily="34" charset="0"/>
                <a:cs typeface="Arial" panose="020B0604020202020204" pitchFamily="34" charset="0"/>
              </a:rPr>
              <a:t>index tracking </a:t>
            </a:r>
            <a:r>
              <a:rPr lang="en-US" sz="1800" dirty="0" smtClean="0">
                <a:latin typeface="Arial" panose="020B0604020202020204" pitchFamily="34" charset="0"/>
                <a:cs typeface="Arial" panose="020B0604020202020204" pitchFamily="34" charset="0"/>
              </a:rPr>
              <a:t>fund that replicate the performance of the underlying index (Hang Seng Index)</a:t>
            </a:r>
            <a:endParaRPr lang="en-US" sz="18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1531576558"/>
              </p:ext>
            </p:extLst>
          </p:nvPr>
        </p:nvGraphicFramePr>
        <p:xfrm>
          <a:off x="367383" y="284579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70513545"/>
              </p:ext>
            </p:extLst>
          </p:nvPr>
        </p:nvGraphicFramePr>
        <p:xfrm>
          <a:off x="5364088" y="2636912"/>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Tree>
    <p:extLst>
      <p:ext uri="{BB962C8B-B14F-4D97-AF65-F5344CB8AC3E}">
        <p14:creationId xmlns:p14="http://schemas.microsoft.com/office/powerpoint/2010/main" val="19902491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8827918"/>
              </p:ext>
            </p:extLst>
          </p:nvPr>
        </p:nvGraphicFramePr>
        <p:xfrm>
          <a:off x="2411760" y="3310139"/>
          <a:ext cx="4032447" cy="2711149"/>
        </p:xfrm>
        <a:graphic>
          <a:graphicData uri="http://schemas.openxmlformats.org/drawingml/2006/table">
            <a:tbl>
              <a:tblPr firstRow="1" bandRow="1">
                <a:tableStyleId>{5C22544A-7EE6-4342-B048-85BDC9FD1C3A}</a:tableStyleId>
              </a:tblPr>
              <a:tblGrid>
                <a:gridCol w="2088232"/>
                <a:gridCol w="918201"/>
                <a:gridCol w="1026014"/>
              </a:tblGrid>
              <a:tr h="387307">
                <a:tc>
                  <a:txBody>
                    <a:bodyPr/>
                    <a:lstStyle/>
                    <a:p>
                      <a:r>
                        <a:rPr lang="en-US" sz="1200" b="1" dirty="0" smtClean="0"/>
                        <a:t>Top Holdings</a:t>
                      </a:r>
                      <a:endParaRPr lang="en-US" sz="1200" b="1" dirty="0"/>
                    </a:p>
                  </a:txBody>
                  <a:tcPr/>
                </a:tc>
                <a:tc>
                  <a:txBody>
                    <a:bodyPr/>
                    <a:lstStyle/>
                    <a:p>
                      <a:r>
                        <a:rPr lang="en-US" sz="1200" dirty="0" smtClean="0"/>
                        <a:t>Original</a:t>
                      </a:r>
                      <a:endParaRPr lang="en-US" sz="1200" dirty="0"/>
                    </a:p>
                  </a:txBody>
                  <a:tcPr/>
                </a:tc>
                <a:tc>
                  <a:txBody>
                    <a:bodyPr/>
                    <a:lstStyle/>
                    <a:p>
                      <a:r>
                        <a:rPr lang="en-US" sz="1200" dirty="0" smtClean="0"/>
                        <a:t>New</a:t>
                      </a:r>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c>
                  <a:txBody>
                    <a:bodyPr/>
                    <a:lstStyle/>
                    <a:p>
                      <a:r>
                        <a:rPr lang="en-US" sz="1200" dirty="0" smtClean="0"/>
                        <a:t>5.8%</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c>
                  <a:txBody>
                    <a:bodyPr/>
                    <a:lstStyle/>
                    <a:p>
                      <a:r>
                        <a:rPr lang="en-US" sz="1200" dirty="0" smtClean="0"/>
                        <a:t>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c>
                  <a:txBody>
                    <a:bodyPr/>
                    <a:lstStyle/>
                    <a:p>
                      <a:r>
                        <a:rPr lang="en-US" sz="1200" dirty="0" smtClean="0"/>
                        <a:t>12%</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c>
                  <a:txBody>
                    <a:bodyPr/>
                    <a:lstStyle/>
                    <a:p>
                      <a:r>
                        <a:rPr lang="en-US" sz="1200" dirty="0" smtClean="0"/>
                        <a:t>6.5%</a:t>
                      </a:r>
                      <a:endParaRPr lang="en-US" sz="1200" dirty="0"/>
                    </a:p>
                  </a:txBody>
                  <a:tcPr/>
                </a:tc>
              </a:tr>
              <a:tr h="387307">
                <a:tc>
                  <a:txBody>
                    <a:bodyPr/>
                    <a:lstStyle/>
                    <a:p>
                      <a:r>
                        <a:rPr lang="en-US" sz="1200" dirty="0" smtClean="0"/>
                        <a:t>Alibaba</a:t>
                      </a:r>
                      <a:endParaRPr lang="en-US" sz="1200" dirty="0"/>
                    </a:p>
                  </a:txBody>
                  <a:tcPr/>
                </a:tc>
                <a:tc>
                  <a:txBody>
                    <a:bodyPr/>
                    <a:lstStyle/>
                    <a:p>
                      <a:endParaRPr lang="en-US" sz="1200" dirty="0"/>
                    </a:p>
                  </a:txBody>
                  <a:tcPr/>
                </a:tc>
                <a:tc>
                  <a:txBody>
                    <a:bodyPr/>
                    <a:lstStyle/>
                    <a:p>
                      <a:r>
                        <a:rPr lang="en-US" sz="1200" dirty="0" smtClean="0"/>
                        <a:t>6.5%</a:t>
                      </a:r>
                      <a:endParaRPr lang="en-US" sz="1200" dirty="0"/>
                    </a:p>
                  </a:txBody>
                  <a:tcPr/>
                </a:tc>
              </a:tr>
              <a:tr h="387307">
                <a:tc gridSpan="2">
                  <a:txBody>
                    <a:bodyPr/>
                    <a:lstStyle/>
                    <a:p>
                      <a:r>
                        <a:rPr lang="en-US" sz="1200" dirty="0" smtClean="0">
                          <a:hlinkClick r:id="rId2"/>
                        </a:rPr>
                        <a:t>…… full list</a:t>
                      </a:r>
                      <a:endParaRPr lang="en-US" sz="1200" dirty="0"/>
                    </a:p>
                  </a:txBody>
                  <a:tcPr/>
                </a:tc>
                <a:tc hMerge="1">
                  <a:txBody>
                    <a:bodyPr/>
                    <a:lstStyle/>
                    <a:p>
                      <a:endParaRPr lang="en-US" dirty="0"/>
                    </a:p>
                  </a:txBody>
                  <a:tcPr/>
                </a:tc>
                <a:tc>
                  <a:txBody>
                    <a:bodyPr/>
                    <a:lstStyle/>
                    <a:p>
                      <a:endParaRPr lang="en-US" sz="1200" dirty="0"/>
                    </a:p>
                  </a:txBody>
                  <a:tcPr/>
                </a:tc>
              </a:tr>
            </a:tbl>
          </a:graphicData>
        </a:graphic>
      </p:graphicFrame>
      <p:sp>
        <p:nvSpPr>
          <p:cNvPr id="6" name="TextBox 5"/>
          <p:cNvSpPr txBox="1"/>
          <p:nvPr/>
        </p:nvSpPr>
        <p:spPr>
          <a:xfrm>
            <a:off x="367358" y="1844824"/>
            <a:ext cx="8381106" cy="1569660"/>
          </a:xfrm>
          <a:prstGeom prst="rect">
            <a:avLst/>
          </a:prstGeom>
          <a:noFill/>
        </p:spPr>
        <p:txBody>
          <a:bodyPr wrap="square" rtlCol="0">
            <a:spAutoFit/>
          </a:bodyPr>
          <a:lstStyle/>
          <a:p>
            <a:r>
              <a:rPr lang="en-US" sz="1800" b="1" u="sng" dirty="0" smtClean="0">
                <a:solidFill>
                  <a:schemeClr val="tx2"/>
                </a:solidFill>
              </a:rPr>
              <a:t>Index Rebalance</a:t>
            </a:r>
          </a:p>
          <a:p>
            <a:r>
              <a:rPr lang="en-US" sz="1600" dirty="0">
                <a:hlinkClick r:id="rId3"/>
              </a:rPr>
              <a:t>Hang Seng Indexes</a:t>
            </a:r>
            <a:r>
              <a:rPr lang="en-US" sz="1600" b="1" dirty="0">
                <a:solidFill>
                  <a:srgbClr val="0070C0"/>
                </a:solidFill>
              </a:rPr>
              <a:t> </a:t>
            </a:r>
            <a:r>
              <a:rPr lang="en-US" sz="1600" b="1" dirty="0" smtClean="0">
                <a:solidFill>
                  <a:srgbClr val="0070C0"/>
                </a:solidFill>
              </a:rPr>
              <a:t>has quarterly index </a:t>
            </a:r>
            <a:r>
              <a:rPr lang="en-US" sz="1600" b="1" dirty="0">
                <a:solidFill>
                  <a:srgbClr val="0070C0"/>
                </a:solidFill>
              </a:rPr>
              <a:t>rebalancing </a:t>
            </a:r>
            <a:r>
              <a:rPr lang="en-US" sz="1600" b="1" dirty="0" smtClean="0">
                <a:solidFill>
                  <a:srgbClr val="0070C0"/>
                </a:solidFill>
              </a:rPr>
              <a:t>at </a:t>
            </a:r>
            <a:r>
              <a:rPr lang="en-US" sz="1600" b="1" dirty="0" smtClean="0">
                <a:solidFill>
                  <a:srgbClr val="0070C0"/>
                </a:solidFill>
                <a:hlinkClick r:id="rId4"/>
              </a:rPr>
              <a:t>Mar</a:t>
            </a:r>
            <a:r>
              <a:rPr lang="en-US" sz="1600" b="1" dirty="0">
                <a:solidFill>
                  <a:srgbClr val="0070C0"/>
                </a:solidFill>
                <a:hlinkClick r:id="rId4"/>
              </a:rPr>
              <a:t>, Jun, Sep &amp; </a:t>
            </a:r>
            <a:r>
              <a:rPr lang="en-US" sz="1600" b="1" dirty="0" smtClean="0">
                <a:solidFill>
                  <a:srgbClr val="0070C0"/>
                </a:solidFill>
                <a:hlinkClick r:id="rId4"/>
              </a:rPr>
              <a:t>Dec</a:t>
            </a:r>
            <a:r>
              <a:rPr lang="en-US" sz="1600" dirty="0" smtClean="0"/>
              <a:t>. Based on the stocks and market performance review, the </a:t>
            </a:r>
            <a:r>
              <a:rPr lang="en-US" sz="1600" dirty="0"/>
              <a:t>constituents </a:t>
            </a:r>
            <a:r>
              <a:rPr lang="en-US" sz="1600" dirty="0" smtClean="0"/>
              <a:t>stocks </a:t>
            </a:r>
            <a:r>
              <a:rPr lang="en-US" sz="1600" b="1" dirty="0" smtClean="0">
                <a:solidFill>
                  <a:srgbClr val="0070C0"/>
                </a:solidFill>
              </a:rPr>
              <a:t>weighting can be adjusted </a:t>
            </a:r>
            <a:r>
              <a:rPr lang="en-US" sz="1600" dirty="0" smtClean="0"/>
              <a:t>upwards/downwards, new stocks can be </a:t>
            </a:r>
            <a:r>
              <a:rPr lang="en-US" sz="1600" b="1" dirty="0" smtClean="0">
                <a:solidFill>
                  <a:srgbClr val="0070C0"/>
                </a:solidFill>
              </a:rPr>
              <a:t>added</a:t>
            </a:r>
            <a:r>
              <a:rPr lang="en-US" sz="1600" dirty="0" smtClean="0"/>
              <a:t> and existing stocks can be </a:t>
            </a:r>
            <a:r>
              <a:rPr lang="en-US" sz="1600" b="1" dirty="0" smtClean="0">
                <a:solidFill>
                  <a:srgbClr val="0070C0"/>
                </a:solidFill>
              </a:rPr>
              <a:t>removed</a:t>
            </a:r>
            <a:r>
              <a:rPr lang="en-US" sz="1600" dirty="0" smtClean="0">
                <a:solidFill>
                  <a:srgbClr val="0070C0"/>
                </a:solidFill>
              </a:rPr>
              <a:t> </a:t>
            </a:r>
            <a:r>
              <a:rPr lang="en-US" sz="1600" dirty="0" smtClean="0"/>
              <a:t>from the index</a:t>
            </a:r>
          </a:p>
          <a:p>
            <a:endParaRPr lang="en-US" sz="1400" dirty="0"/>
          </a:p>
        </p:txBody>
      </p:sp>
      <p:sp>
        <p:nvSpPr>
          <p:cNvPr id="8" name="Right Arrow 7"/>
          <p:cNvSpPr/>
          <p:nvPr/>
        </p:nvSpPr>
        <p:spPr bwMode="auto">
          <a:xfrm>
            <a:off x="1475656" y="5157192"/>
            <a:ext cx="864096"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ea typeface="ＭＳ Ｐゴシック" charset="0"/>
                <a:cs typeface="ＭＳ Ｐゴシック" charset="0"/>
              </a:rPr>
              <a:t>Alibaba</a:t>
            </a:r>
            <a:endPar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ight Arrow 8"/>
          <p:cNvSpPr/>
          <p:nvPr/>
        </p:nvSpPr>
        <p:spPr bwMode="auto">
          <a:xfrm>
            <a:off x="6516216" y="5157192"/>
            <a:ext cx="1296144"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t>China Mobile</a:t>
            </a:r>
          </a:p>
        </p:txBody>
      </p:sp>
    </p:spTree>
    <p:extLst>
      <p:ext uri="{BB962C8B-B14F-4D97-AF65-F5344CB8AC3E}">
        <p14:creationId xmlns:p14="http://schemas.microsoft.com/office/powerpoint/2010/main" val="33211528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Index tracking funds (like HK Tracker Fund</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Hence those </a:t>
            </a:r>
            <a:r>
              <a:rPr lang="en-US" sz="1800" dirty="0"/>
              <a:t>funds need to </a:t>
            </a:r>
            <a:r>
              <a:rPr lang="en-US" sz="1800" b="1" dirty="0">
                <a:solidFill>
                  <a:srgbClr val="0070C0"/>
                </a:solidFill>
              </a:rPr>
              <a:t>adjust the portfolio </a:t>
            </a:r>
            <a:r>
              <a:rPr lang="en-US" sz="1800" b="1" dirty="0" smtClean="0">
                <a:solidFill>
                  <a:srgbClr val="0070C0"/>
                </a:solidFill>
              </a:rPr>
              <a:t>according </a:t>
            </a:r>
            <a:r>
              <a:rPr lang="en-US" sz="1800" b="1" dirty="0">
                <a:solidFill>
                  <a:srgbClr val="0070C0"/>
                </a:solidFill>
              </a:rPr>
              <a:t>to the new </a:t>
            </a:r>
            <a:r>
              <a:rPr lang="en-US" sz="1800" b="1" dirty="0" smtClean="0">
                <a:solidFill>
                  <a:srgbClr val="0070C0"/>
                </a:solidFill>
              </a:rPr>
              <a:t>weightings</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smtClean="0">
                <a:solidFill>
                  <a:srgbClr val="0070C0"/>
                </a:solidFill>
              </a:rPr>
              <a:t>Buy</a:t>
            </a:r>
            <a:r>
              <a:rPr lang="en-US" sz="1800" dirty="0" smtClean="0">
                <a:solidFill>
                  <a:srgbClr val="0070C0"/>
                </a:solidFill>
              </a:rPr>
              <a:t> </a:t>
            </a:r>
            <a:r>
              <a:rPr lang="en-US" sz="1800" dirty="0" smtClean="0"/>
              <a:t>the stocks which the weightings are </a:t>
            </a:r>
            <a:r>
              <a:rPr lang="en-US" sz="1800" b="1" dirty="0">
                <a:solidFill>
                  <a:srgbClr val="0070C0"/>
                </a:solidFill>
              </a:rPr>
              <a:t>adjusted upward or added </a:t>
            </a:r>
            <a:r>
              <a:rPr lang="en-US" sz="1800" dirty="0" smtClean="0"/>
              <a:t>to the index; sell </a:t>
            </a:r>
            <a:r>
              <a:rPr lang="en-US" sz="1800" dirty="0"/>
              <a:t>the stocks which the weightings are </a:t>
            </a:r>
            <a:r>
              <a:rPr lang="en-US" sz="1800" b="1" dirty="0">
                <a:solidFill>
                  <a:srgbClr val="0070C0"/>
                </a:solidFill>
              </a:rPr>
              <a:t>adjusted downward or removed</a:t>
            </a:r>
            <a:r>
              <a:rPr lang="en-US" sz="1800" dirty="0" smtClean="0"/>
              <a:t> from </a:t>
            </a:r>
            <a:r>
              <a:rPr lang="en-US" sz="1800" dirty="0"/>
              <a:t>the index</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funds </a:t>
            </a:r>
            <a:r>
              <a:rPr lang="en-US" sz="1800" b="1" dirty="0">
                <a:solidFill>
                  <a:srgbClr val="0070C0"/>
                </a:solidFill>
              </a:rPr>
              <a:t>portfolio value </a:t>
            </a:r>
            <a:r>
              <a:rPr lang="en-US" sz="1800" dirty="0" smtClean="0"/>
              <a:t>is </a:t>
            </a:r>
            <a:r>
              <a:rPr lang="en-US" sz="1800" b="1" dirty="0" smtClean="0">
                <a:solidFill>
                  <a:srgbClr val="0070C0"/>
                </a:solidFill>
              </a:rPr>
              <a:t>mark-to-market by the closing price</a:t>
            </a:r>
            <a:r>
              <a:rPr lang="en-US" sz="1800" dirty="0" smtClean="0"/>
              <a:t>, the execution quality of an index rebalance is </a:t>
            </a:r>
            <a:r>
              <a:rPr lang="en-US" sz="1800" b="1" dirty="0">
                <a:solidFill>
                  <a:srgbClr val="0070C0"/>
                </a:solidFill>
              </a:rPr>
              <a:t>benchmark </a:t>
            </a:r>
            <a:r>
              <a:rPr lang="en-US" sz="1800" b="1" dirty="0" smtClean="0">
                <a:solidFill>
                  <a:srgbClr val="0070C0"/>
                </a:solidFill>
              </a:rPr>
              <a:t>to the </a:t>
            </a:r>
            <a:r>
              <a:rPr lang="en-US" sz="1800" b="1" dirty="0">
                <a:solidFill>
                  <a:srgbClr val="0070C0"/>
                </a:solidFill>
              </a:rPr>
              <a:t>closing </a:t>
            </a:r>
            <a:r>
              <a:rPr lang="en-US" sz="1800" b="1" dirty="0" smtClean="0">
                <a:solidFill>
                  <a:srgbClr val="0070C0"/>
                </a:solidFill>
              </a:rPr>
              <a:t>price </a:t>
            </a:r>
            <a:r>
              <a:rPr lang="en-US" sz="1800" dirty="0"/>
              <a:t>and </a:t>
            </a:r>
            <a:r>
              <a:rPr lang="en-US" sz="1800" dirty="0" smtClean="0"/>
              <a:t>the trading strategy used is </a:t>
            </a:r>
            <a:r>
              <a:rPr lang="en-US" sz="1800" dirty="0"/>
              <a:t>called </a:t>
            </a:r>
            <a:r>
              <a:rPr lang="en-US" sz="1800" b="1" dirty="0">
                <a:solidFill>
                  <a:srgbClr val="0070C0"/>
                </a:solidFill>
              </a:rPr>
              <a:t>Market-on-Close</a:t>
            </a:r>
            <a:r>
              <a:rPr lang="en-US" sz="1800" dirty="0" smtClean="0"/>
              <a:t> Algo</a:t>
            </a:r>
            <a:endParaRPr lang="en-US" sz="1800" b="1" dirty="0">
              <a:solidFill>
                <a:srgbClr val="0070C0"/>
              </a:solidFill>
            </a:endParaRPr>
          </a:p>
          <a:p>
            <a:pPr marL="457200" indent="-457200">
              <a:buFont typeface="Arial" panose="020B0604020202020204" pitchFamily="34" charset="0"/>
              <a:buChar char="•"/>
            </a:pPr>
            <a:endParaRPr lang="en-US" sz="1800" dirty="0"/>
          </a:p>
        </p:txBody>
      </p:sp>
      <p:sp>
        <p:nvSpPr>
          <p:cNvPr id="2" name="TextBox 1"/>
          <p:cNvSpPr txBox="1"/>
          <p:nvPr/>
        </p:nvSpPr>
        <p:spPr>
          <a:xfrm>
            <a:off x="1187624" y="5405154"/>
            <a:ext cx="6630341" cy="400110"/>
          </a:xfrm>
          <a:prstGeom prst="rect">
            <a:avLst/>
          </a:prstGeom>
          <a:noFill/>
        </p:spPr>
        <p:txBody>
          <a:bodyPr wrap="none" rtlCol="0">
            <a:spAutoFit/>
          </a:bodyPr>
          <a:lstStyle/>
          <a:p>
            <a:r>
              <a:rPr lang="en-US" sz="2000" dirty="0" smtClean="0">
                <a:solidFill>
                  <a:srgbClr val="00B050"/>
                </a:solidFill>
              </a:rPr>
              <a:t>How to get the close price of the day? Is it the last trade?</a:t>
            </a:r>
            <a:endParaRPr lang="en-US" sz="2000" dirty="0">
              <a:solidFill>
                <a:srgbClr val="00B050"/>
              </a:solidFill>
            </a:endParaRPr>
          </a:p>
        </p:txBody>
      </p:sp>
    </p:spTree>
    <p:extLst>
      <p:ext uri="{BB962C8B-B14F-4D97-AF65-F5344CB8AC3E}">
        <p14:creationId xmlns:p14="http://schemas.microsoft.com/office/powerpoint/2010/main" val="191121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HKEx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4107654517"/>
              </p:ext>
            </p:extLst>
          </p:nvPr>
        </p:nvGraphicFramePr>
        <p:xfrm>
          <a:off x="1403648" y="2492896"/>
          <a:ext cx="5472608" cy="3043965"/>
        </p:xfrm>
        <a:graphic>
          <a:graphicData uri="http://schemas.openxmlformats.org/drawingml/2006/table">
            <a:tbl>
              <a:tblPr>
                <a:tableStyleId>{5C22544A-7EE6-4342-B048-85BDC9FD1C3A}</a:tableStyleId>
              </a:tblPr>
              <a:tblGrid>
                <a:gridCol w="1224136"/>
                <a:gridCol w="1008112"/>
                <a:gridCol w="936104"/>
                <a:gridCol w="386504"/>
                <a:gridCol w="1917752"/>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smtClean="0">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
        <p:nvSpPr>
          <p:cNvPr id="4" name="Rectangle 3"/>
          <p:cNvSpPr/>
          <p:nvPr/>
        </p:nvSpPr>
        <p:spPr bwMode="auto">
          <a:xfrm>
            <a:off x="1187624" y="4437112"/>
            <a:ext cx="5832648" cy="1224136"/>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1971432" y="5805264"/>
            <a:ext cx="3608680" cy="369332"/>
          </a:xfrm>
          <a:prstGeom prst="rect">
            <a:avLst/>
          </a:prstGeom>
          <a:noFill/>
        </p:spPr>
        <p:txBody>
          <a:bodyPr wrap="none" rtlCol="0">
            <a:spAutoFit/>
          </a:bodyPr>
          <a:lstStyle/>
          <a:p>
            <a:r>
              <a:rPr lang="en-US" sz="1800" dirty="0" smtClean="0">
                <a:hlinkClick r:id="rId2"/>
              </a:rPr>
              <a:t>HKEx closing auction mechanism</a:t>
            </a:r>
            <a:endParaRPr lang="en-US" sz="1800" dirty="0"/>
          </a:p>
        </p:txBody>
      </p:sp>
    </p:spTree>
    <p:extLst>
      <p:ext uri="{BB962C8B-B14F-4D97-AF65-F5344CB8AC3E}">
        <p14:creationId xmlns:p14="http://schemas.microsoft.com/office/powerpoint/2010/main" val="40552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Assessment</a:t>
            </a:r>
          </a:p>
        </p:txBody>
      </p:sp>
      <p:sp>
        <p:nvSpPr>
          <p:cNvPr id="7" name="Content Placeholder 1"/>
          <p:cNvSpPr txBox="1">
            <a:spLocks/>
          </p:cNvSpPr>
          <p:nvPr/>
        </p:nvSpPr>
        <p:spPr>
          <a:xfrm>
            <a:off x="395536" y="1700808"/>
            <a:ext cx="7920880"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50% Continuous </a:t>
            </a:r>
            <a:r>
              <a:rPr lang="en-US" sz="1800" b="1" dirty="0">
                <a:solidFill>
                  <a:srgbClr val="0070C0"/>
                </a:solidFill>
              </a:rPr>
              <a:t>Assessment: </a:t>
            </a:r>
            <a:r>
              <a:rPr lang="en-US" sz="1800" dirty="0"/>
              <a:t>In-class exercise includes questions related to computational and analytical </a:t>
            </a:r>
            <a:r>
              <a:rPr lang="en-US" sz="1800" dirty="0" smtClean="0"/>
              <a:t>problems</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lvl="0">
              <a:buFont typeface="Arial" panose="020B0604020202020204" pitchFamily="34" charset="0"/>
              <a:buChar char="•"/>
            </a:pPr>
            <a:r>
              <a:rPr lang="en-US" sz="1800" b="1" dirty="0">
                <a:solidFill>
                  <a:srgbClr val="0070C0"/>
                </a:solidFill>
              </a:rPr>
              <a:t>50% Final Assessment</a:t>
            </a:r>
            <a:r>
              <a:rPr lang="en-US" sz="1800" b="1" dirty="0" smtClean="0">
                <a:solidFill>
                  <a:srgbClr val="0070C0"/>
                </a:solidFill>
              </a:rPr>
              <a:t>:</a:t>
            </a:r>
            <a:r>
              <a:rPr lang="en-US" sz="1800" dirty="0" smtClean="0"/>
              <a:t> Group Presentation</a:t>
            </a:r>
          </a:p>
          <a:p>
            <a:pPr lvl="1"/>
            <a:r>
              <a:rPr lang="en-US" sz="1800" b="1" dirty="0">
                <a:solidFill>
                  <a:srgbClr val="0070C0"/>
                </a:solidFill>
              </a:rPr>
              <a:t>Date</a:t>
            </a:r>
            <a:r>
              <a:rPr lang="en-US" sz="1800" dirty="0"/>
              <a:t>: In</a:t>
            </a:r>
            <a:r>
              <a:rPr lang="en-US" sz="1800" b="1" dirty="0" smtClean="0"/>
              <a:t> last class </a:t>
            </a:r>
            <a:r>
              <a:rPr lang="en-US" sz="1800" dirty="0"/>
              <a:t>around 5pm</a:t>
            </a:r>
            <a:endParaRPr lang="en-US" sz="1600" dirty="0"/>
          </a:p>
          <a:p>
            <a:pPr lvl="1"/>
            <a:r>
              <a:rPr lang="en-US" sz="1800" b="1" dirty="0">
                <a:solidFill>
                  <a:srgbClr val="0070C0"/>
                </a:solidFill>
              </a:rPr>
              <a:t>Format</a:t>
            </a:r>
            <a:r>
              <a:rPr lang="en-US" sz="1800" dirty="0"/>
              <a:t>:  </a:t>
            </a:r>
            <a:r>
              <a:rPr lang="en-US" sz="1800" b="1" dirty="0"/>
              <a:t>20-mins</a:t>
            </a:r>
            <a:r>
              <a:rPr lang="en-US" sz="1800" dirty="0"/>
              <a:t> </a:t>
            </a:r>
            <a:r>
              <a:rPr lang="en-US" sz="1800" dirty="0" smtClean="0"/>
              <a:t>presentation </a:t>
            </a:r>
            <a:r>
              <a:rPr lang="en-US" sz="1800" dirty="0"/>
              <a:t>(</a:t>
            </a:r>
            <a:r>
              <a:rPr lang="en-US" sz="1800" b="1" dirty="0"/>
              <a:t>2-3 students</a:t>
            </a:r>
            <a:r>
              <a:rPr lang="en-US" sz="1800" dirty="0"/>
              <a:t> with a </a:t>
            </a:r>
            <a:r>
              <a:rPr lang="en-US" sz="1800" b="1" dirty="0"/>
              <a:t>group name</a:t>
            </a:r>
            <a:r>
              <a:rPr lang="en-US" sz="1800" dirty="0" smtClean="0"/>
              <a:t>)</a:t>
            </a:r>
          </a:p>
          <a:p>
            <a:pPr lvl="1"/>
            <a:endParaRPr lang="en-US" sz="1600" dirty="0"/>
          </a:p>
          <a:p>
            <a:pPr marL="0" lvl="0" indent="0"/>
            <a:endParaRPr lang="en-US" sz="1800" dirty="0" smtClean="0">
              <a:solidFill>
                <a:srgbClr val="00B050"/>
              </a:solidFill>
            </a:endParaRPr>
          </a:p>
          <a:p>
            <a:endParaRPr lang="en-US" sz="1800" dirty="0">
              <a:solidFill>
                <a:srgbClr val="00B050"/>
              </a:solidFill>
            </a:endParaRPr>
          </a:p>
          <a:p>
            <a:pPr>
              <a:buFont typeface="Arial" panose="020B0604020202020204" pitchFamily="34" charset="0"/>
              <a:buChar char="•"/>
            </a:pPr>
            <a:endParaRPr lang="en-US" sz="1800" dirty="0">
              <a:solidFill>
                <a:srgbClr val="00B050"/>
              </a:solidFill>
            </a:endParaRPr>
          </a:p>
          <a:p>
            <a:pPr marL="0" indent="0"/>
            <a:r>
              <a:rPr lang="en-US" sz="1800" b="1" dirty="0" smtClean="0">
                <a:solidFill>
                  <a:srgbClr val="0070C0"/>
                </a:solidFill>
              </a:rPr>
              <a:t>		</a:t>
            </a:r>
            <a:endParaRPr lang="en-US" sz="1800" dirty="0" smtClean="0">
              <a:solidFill>
                <a:srgbClr val="00B050"/>
              </a:solidFill>
            </a:endParaRPr>
          </a:p>
          <a:p>
            <a:pPr marL="285750" indent="-285750">
              <a:buFont typeface="Arial" panose="020B0604020202020204" pitchFamily="34" charset="0"/>
              <a:buChar char="•"/>
            </a:pPr>
            <a:endParaRPr lang="en-US" sz="1800" dirty="0" smtClean="0">
              <a:solidFill>
                <a:srgbClr val="00B050"/>
              </a:solidFill>
            </a:endParaRPr>
          </a:p>
          <a:p>
            <a:pPr>
              <a:buFont typeface="Arial" panose="020B0604020202020204" pitchFamily="34" charset="0"/>
              <a:buChar char="•"/>
            </a:pPr>
            <a:endParaRPr lang="en-US" sz="1800" dirty="0">
              <a:solidFill>
                <a:srgbClr val="00B050"/>
              </a:solidFill>
            </a:endParaRPr>
          </a:p>
          <a:p>
            <a:endParaRPr lang="en-US" sz="1800" dirty="0">
              <a:solidFill>
                <a:srgbClr val="00B05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Tree>
    <p:extLst>
      <p:ext uri="{BB962C8B-B14F-4D97-AF65-F5344CB8AC3E}">
        <p14:creationId xmlns:p14="http://schemas.microsoft.com/office/powerpoint/2010/main" val="19474556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solidFill>
                  <a:srgbClr val="00B050"/>
                </a:solidFill>
              </a:rPr>
              <a:t>Why we need Close auction (or Open auction)?</a:t>
            </a:r>
            <a:r>
              <a:rPr lang="en-US" sz="1800" dirty="0" smtClean="0"/>
              <a:t/>
            </a:r>
            <a:br>
              <a:rPr lang="en-US" sz="1800" dirty="0" smtClean="0"/>
            </a:br>
            <a:endParaRPr lang="en-US" sz="1800" dirty="0"/>
          </a:p>
          <a:p>
            <a:pPr lvl="1">
              <a:buFont typeface="Arial" panose="020B0604020202020204" pitchFamily="34" charset="0"/>
              <a:buChar char="•"/>
            </a:pP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 </a:t>
            </a:r>
            <a:r>
              <a:rPr lang="en-US" sz="1600" dirty="0"/>
              <a:t>Similarly open price is for </a:t>
            </a:r>
            <a:r>
              <a:rPr lang="en-US" sz="1600" dirty="0" smtClean="0"/>
              <a:t>measuring the intraday price movement.</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Algo – Market On Close</a:t>
            </a:r>
            <a:endParaRPr lang="en-US" kern="0" dirty="0"/>
          </a:p>
        </p:txBody>
      </p:sp>
    </p:spTree>
    <p:extLst>
      <p:ext uri="{BB962C8B-B14F-4D97-AF65-F5344CB8AC3E}">
        <p14:creationId xmlns:p14="http://schemas.microsoft.com/office/powerpoint/2010/main" val="192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FF0000"/>
                </a:solidFill>
                <a:hlinkClick r:id="rId4"/>
              </a:rPr>
              <a:t>random closing</a:t>
            </a:r>
            <a:endParaRPr lang="en-US" sz="1800" b="1" dirty="0" smtClean="0">
              <a:solidFill>
                <a:srgbClr val="FF0000"/>
              </a:solidFill>
            </a:endParaRPr>
          </a:p>
          <a:p>
            <a:r>
              <a:rPr lang="en-US" sz="1600" dirty="0" smtClean="0"/>
              <a:t>	</a:t>
            </a: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Market On Close</a:t>
            </a:r>
            <a:endParaRPr lang="en-US" kern="0" dirty="0"/>
          </a:p>
        </p:txBody>
      </p:sp>
    </p:spTree>
    <p:extLst>
      <p:ext uri="{BB962C8B-B14F-4D97-AF65-F5344CB8AC3E}">
        <p14:creationId xmlns:p14="http://schemas.microsoft.com/office/powerpoint/2010/main" val="948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A </a:t>
            </a:r>
            <a:r>
              <a:rPr lang="en-US" sz="2000" dirty="0"/>
              <a:t>trader experience before </a:t>
            </a:r>
            <a:r>
              <a:rPr lang="en-US" sz="2000" dirty="0" smtClean="0"/>
              <a:t>using before </a:t>
            </a:r>
            <a:r>
              <a:rPr lang="en-US" sz="2000" b="1" dirty="0" smtClean="0">
                <a:solidFill>
                  <a:srgbClr val="0070C0"/>
                </a:solidFill>
              </a:rPr>
              <a:t>Market-On-Close Algo</a:t>
            </a:r>
            <a:endParaRPr lang="en-US" sz="2000" b="1" dirty="0">
              <a:solidFill>
                <a:srgbClr val="0070C0"/>
              </a:solidFill>
            </a:endParaRP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049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7848872" cy="23402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marL="0" indent="0"/>
            <a:r>
              <a:rPr lang="en-US" sz="1800" dirty="0" smtClean="0"/>
              <a:t>During COVID-19, tech sector is doing good. Hang Seng Index Company adjusts the </a:t>
            </a:r>
            <a:r>
              <a:rPr lang="en-US" sz="1800" dirty="0" err="1" smtClean="0"/>
              <a:t>Tencent</a:t>
            </a:r>
            <a:r>
              <a:rPr lang="en-US" sz="1800" dirty="0" smtClean="0"/>
              <a:t> weighting upwards from </a:t>
            </a:r>
            <a:r>
              <a:rPr lang="en-US" sz="1800" b="1" dirty="0" smtClean="0">
                <a:solidFill>
                  <a:srgbClr val="0070C0"/>
                </a:solidFill>
              </a:rPr>
              <a:t>8.5% to 12%</a:t>
            </a:r>
            <a:r>
              <a:rPr lang="en-US" sz="1800" dirty="0" smtClean="0"/>
              <a:t>. Tracker Fund value is HK$ 80 billion and need to </a:t>
            </a:r>
            <a:r>
              <a:rPr lang="en-US" sz="1800" b="1" u="sng" dirty="0" smtClean="0">
                <a:solidFill>
                  <a:srgbClr val="0070C0"/>
                </a:solidFill>
              </a:rPr>
              <a:t>buy additional HK$ 2.8 billion of </a:t>
            </a:r>
            <a:r>
              <a:rPr lang="en-US" sz="1800" b="1" u="sng" dirty="0" err="1" smtClean="0">
                <a:solidFill>
                  <a:srgbClr val="0070C0"/>
                </a:solidFill>
              </a:rPr>
              <a:t>Tencent</a:t>
            </a:r>
            <a:r>
              <a:rPr lang="en-US" sz="1800" b="1" u="sng" dirty="0" smtClean="0">
                <a:solidFill>
                  <a:srgbClr val="0070C0"/>
                </a:solidFill>
              </a:rPr>
              <a:t> </a:t>
            </a:r>
            <a:r>
              <a:rPr lang="en-US" sz="1800" dirty="0" smtClean="0"/>
              <a:t>on rebalance date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606826" cy="291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4283968" y="33943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3951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511920087"/>
              </p:ext>
            </p:extLst>
          </p:nvPr>
        </p:nvGraphicFramePr>
        <p:xfrm>
          <a:off x="467544" y="2340763"/>
          <a:ext cx="5256584"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5880153" y="2204864"/>
            <a:ext cx="3152870" cy="954107"/>
          </a:xfrm>
          <a:prstGeom prst="rect">
            <a:avLst/>
          </a:prstGeom>
          <a:noFill/>
        </p:spPr>
        <p:txBody>
          <a:bodyPr wrap="square" rtlCol="0">
            <a:spAutoFit/>
          </a:bodyPr>
          <a:lstStyle/>
          <a:p>
            <a:r>
              <a:rPr lang="en-US" sz="1800" dirty="0" smtClean="0">
                <a:solidFill>
                  <a:srgbClr val="00B050"/>
                </a:solidFill>
              </a:rPr>
              <a:t>Is that easy ?</a:t>
            </a:r>
          </a:p>
          <a:p>
            <a:r>
              <a:rPr lang="en-US" sz="1800" dirty="0" smtClean="0">
                <a:solidFill>
                  <a:srgbClr val="00B050"/>
                </a:solidFill>
              </a:rPr>
              <a:t>And what are the problems?</a:t>
            </a:r>
            <a:r>
              <a:rPr lang="en-US" sz="2000" dirty="0" smtClean="0"/>
              <a:t/>
            </a:r>
            <a:br>
              <a:rPr lang="en-US" sz="2000" dirty="0" smtClean="0"/>
            </a:br>
            <a:endParaRPr lang="en-US" sz="2000" dirty="0"/>
          </a:p>
        </p:txBody>
      </p:sp>
      <p:sp>
        <p:nvSpPr>
          <p:cNvPr id="4" name="Action Button: Help 3">
            <a:hlinkClick r:id="" action="ppaction://noaction" highlightClick="1"/>
          </p:cNvPr>
          <p:cNvSpPr/>
          <p:nvPr/>
        </p:nvSpPr>
        <p:spPr bwMode="auto">
          <a:xfrm>
            <a:off x="6588224" y="2924944"/>
            <a:ext cx="1008112" cy="792088"/>
          </a:xfrm>
          <a:prstGeom prst="actionButtonHelp">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5868144" y="3933056"/>
            <a:ext cx="3168352" cy="1815882"/>
          </a:xfrm>
          <a:prstGeom prst="rect">
            <a:avLst/>
          </a:prstGeom>
          <a:noFill/>
        </p:spPr>
        <p:txBody>
          <a:bodyPr wrap="square" rtlCol="0">
            <a:spAutoFit/>
          </a:bodyPr>
          <a:lstStyle/>
          <a:p>
            <a:r>
              <a:rPr lang="en-US" sz="1600" dirty="0" smtClean="0"/>
              <a:t>Closing Auction may not have </a:t>
            </a:r>
            <a:r>
              <a:rPr lang="en-US" sz="1600" b="1" dirty="0" smtClean="0">
                <a:solidFill>
                  <a:srgbClr val="0070C0"/>
                </a:solidFill>
              </a:rPr>
              <a:t>enough liquidity </a:t>
            </a:r>
            <a:r>
              <a:rPr lang="en-US" sz="1600" dirty="0" smtClean="0"/>
              <a:t>to </a:t>
            </a:r>
            <a:r>
              <a:rPr lang="en-US" sz="1600" b="1" dirty="0" smtClean="0">
                <a:solidFill>
                  <a:srgbClr val="0070C0"/>
                </a:solidFill>
              </a:rPr>
              <a:t>complete</a:t>
            </a:r>
            <a:r>
              <a:rPr lang="en-US" sz="1600" dirty="0" smtClean="0"/>
              <a:t> all the quantity</a:t>
            </a:r>
          </a:p>
          <a:p>
            <a:endParaRPr lang="en-US" sz="1600" dirty="0"/>
          </a:p>
          <a:p>
            <a:r>
              <a:rPr lang="en-US" sz="1600" dirty="0" smtClean="0"/>
              <a:t>Execute exactly at close price is </a:t>
            </a:r>
            <a:r>
              <a:rPr lang="en-US" sz="1600" b="1" dirty="0" smtClean="0">
                <a:solidFill>
                  <a:srgbClr val="0070C0"/>
                </a:solidFill>
              </a:rPr>
              <a:t>not good enough</a:t>
            </a:r>
            <a:r>
              <a:rPr lang="en-US" sz="1600" dirty="0" smtClean="0"/>
              <a:t>. Need to do better</a:t>
            </a:r>
            <a:endParaRPr lang="en-US" sz="1600" dirty="0"/>
          </a:p>
        </p:txBody>
      </p:sp>
    </p:spTree>
    <p:extLst>
      <p:ext uri="{BB962C8B-B14F-4D97-AF65-F5344CB8AC3E}">
        <p14:creationId xmlns:p14="http://schemas.microsoft.com/office/powerpoint/2010/main" val="33756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519388876"/>
              </p:ext>
            </p:extLst>
          </p:nvPr>
        </p:nvGraphicFramePr>
        <p:xfrm>
          <a:off x="467544" y="2340762"/>
          <a:ext cx="7848872" cy="382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0699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72816"/>
            <a:ext cx="8064896"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a:t>If the order is in </a:t>
            </a:r>
            <a:r>
              <a:rPr lang="en-US" sz="1800" b="1" dirty="0">
                <a:solidFill>
                  <a:srgbClr val="0070C0"/>
                </a:solidFill>
              </a:rPr>
              <a:t>right flow</a:t>
            </a:r>
            <a:r>
              <a:rPr lang="en-US" sz="1800" dirty="0"/>
              <a:t> (e.g. buying a name which is adding to the index or re-weighting upward), the stock is </a:t>
            </a:r>
            <a:r>
              <a:rPr lang="en-US" sz="1800" b="1" dirty="0">
                <a:solidFill>
                  <a:srgbClr val="0070C0"/>
                </a:solidFill>
              </a:rPr>
              <a:t>expected to have large buy pressure </a:t>
            </a:r>
            <a:r>
              <a:rPr lang="en-US" sz="1800" dirty="0"/>
              <a:t>during the </a:t>
            </a:r>
            <a:r>
              <a:rPr lang="en-US" sz="1800" dirty="0" smtClean="0"/>
              <a:t>closing. As many index/passive tracking funds needs to buy according to the new weighting</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That </a:t>
            </a:r>
            <a:r>
              <a:rPr lang="en-US" sz="1800" dirty="0"/>
              <a:t>should </a:t>
            </a:r>
            <a:r>
              <a:rPr lang="en-US" sz="1800" b="1" dirty="0">
                <a:solidFill>
                  <a:srgbClr val="0070C0"/>
                </a:solidFill>
              </a:rPr>
              <a:t>potentially push up the closing price</a:t>
            </a:r>
            <a:r>
              <a:rPr lang="en-US" sz="1800" dirty="0"/>
              <a:t>. Hence the </a:t>
            </a:r>
            <a:r>
              <a:rPr lang="en-US" sz="1800" b="1" dirty="0">
                <a:solidFill>
                  <a:srgbClr val="0070C0"/>
                </a:solidFill>
              </a:rPr>
              <a:t>pre-trade portion (executed before closing) should have </a:t>
            </a:r>
            <a:r>
              <a:rPr lang="en-US" sz="1800" b="1" dirty="0" smtClean="0">
                <a:solidFill>
                  <a:srgbClr val="0070C0"/>
                </a:solidFill>
              </a:rPr>
              <a:t>relatively lower </a:t>
            </a:r>
            <a:r>
              <a:rPr lang="en-US" sz="1800" b="1" dirty="0">
                <a:solidFill>
                  <a:srgbClr val="0070C0"/>
                </a:solidFill>
              </a:rPr>
              <a:t>price </a:t>
            </a:r>
            <a:r>
              <a:rPr lang="en-US" sz="1800" dirty="0"/>
              <a:t>and therefore improve the overall executed price.</a:t>
            </a:r>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6811687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pSp>
        <p:nvGrpSpPr>
          <p:cNvPr id="8" name="Group 7"/>
          <p:cNvGrpSpPr/>
          <p:nvPr/>
        </p:nvGrpSpPr>
        <p:grpSpPr>
          <a:xfrm>
            <a:off x="251520" y="2399953"/>
            <a:ext cx="4896544" cy="3693343"/>
            <a:chOff x="899592" y="2276872"/>
            <a:chExt cx="6912768" cy="3693343"/>
          </a:xfrm>
        </p:grpSpPr>
        <p:graphicFrame>
          <p:nvGraphicFramePr>
            <p:cNvPr id="2" name="Chart 1"/>
            <p:cNvGraphicFramePr/>
            <p:nvPr>
              <p:extLst>
                <p:ext uri="{D42A27DB-BD31-4B8C-83A1-F6EECF244321}">
                  <p14:modId xmlns:p14="http://schemas.microsoft.com/office/powerpoint/2010/main" val="1386513099"/>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276576" y="2670011"/>
              <a:ext cx="5010909"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The curve shape can be adjust but it is </a:t>
              </a:r>
              <a:r>
                <a:rPr lang="en-US" sz="1600" dirty="0"/>
                <a:t>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grpSp>
      <p:cxnSp>
        <p:nvCxnSpPr>
          <p:cNvPr id="9" name="Straight Arrow Connector 8"/>
          <p:cNvCxnSpPr/>
          <p:nvPr/>
        </p:nvCxnSpPr>
        <p:spPr bwMode="auto">
          <a:xfrm>
            <a:off x="2627784" y="3742727"/>
            <a:ext cx="1008112" cy="76639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p:cNvSpPr txBox="1"/>
          <p:nvPr/>
        </p:nvSpPr>
        <p:spPr>
          <a:xfrm>
            <a:off x="5076056" y="2523668"/>
            <a:ext cx="3816424" cy="3785652"/>
          </a:xfrm>
          <a:prstGeom prst="rect">
            <a:avLst/>
          </a:prstGeom>
          <a:noFill/>
        </p:spPr>
        <p:txBody>
          <a:bodyPr wrap="square" rtlCol="0">
            <a:spAutoFit/>
          </a:bodyPr>
          <a:lstStyle/>
          <a:p>
            <a:r>
              <a:rPr lang="en-US" sz="1600" dirty="0" smtClean="0"/>
              <a:t>Needs </a:t>
            </a:r>
            <a:r>
              <a:rPr lang="en-US" sz="1600" b="1" dirty="0" smtClean="0">
                <a:solidFill>
                  <a:srgbClr val="0070C0"/>
                </a:solidFill>
              </a:rPr>
              <a:t>enough buy quantity</a:t>
            </a:r>
            <a:r>
              <a:rPr lang="en-US" sz="1600" dirty="0" smtClean="0"/>
              <a:t> to </a:t>
            </a:r>
            <a:r>
              <a:rPr lang="en-US" sz="1600" b="1" dirty="0">
                <a:solidFill>
                  <a:srgbClr val="0070C0"/>
                </a:solidFill>
              </a:rPr>
              <a:t>support the closing </a:t>
            </a:r>
            <a:r>
              <a:rPr lang="en-US" sz="1600" b="1" dirty="0" smtClean="0">
                <a:solidFill>
                  <a:srgbClr val="0070C0"/>
                </a:solidFill>
              </a:rPr>
              <a:t>price</a:t>
            </a:r>
            <a:r>
              <a:rPr lang="en-US" sz="1600" dirty="0" smtClean="0"/>
              <a:t>. If the major rebalance buy order is not presented in the closing auction while other players (e.g. Hedge Funds) may </a:t>
            </a:r>
            <a:r>
              <a:rPr lang="en-US" sz="1600" b="1" dirty="0" smtClean="0">
                <a:solidFill>
                  <a:srgbClr val="0070C0"/>
                </a:solidFill>
              </a:rPr>
              <a:t>sell and push down </a:t>
            </a:r>
            <a:r>
              <a:rPr lang="en-US" sz="1600" dirty="0" smtClean="0"/>
              <a:t>the closing price.</a:t>
            </a:r>
          </a:p>
          <a:p>
            <a:endParaRPr lang="en-US" sz="1600" dirty="0"/>
          </a:p>
          <a:p>
            <a:r>
              <a:rPr lang="en-US" sz="1600" dirty="0" smtClean="0"/>
              <a:t>The result is </a:t>
            </a:r>
            <a:r>
              <a:rPr lang="en-US" sz="1600" b="1" dirty="0" smtClean="0">
                <a:solidFill>
                  <a:srgbClr val="0070C0"/>
                </a:solidFill>
              </a:rPr>
              <a:t>pre-trade portion will be more expensive</a:t>
            </a:r>
            <a:r>
              <a:rPr lang="en-US" sz="1600" dirty="0" smtClean="0"/>
              <a:t> than the closing price and hence a </a:t>
            </a:r>
            <a:r>
              <a:rPr lang="en-US" sz="1600" b="1" dirty="0" smtClean="0">
                <a:solidFill>
                  <a:srgbClr val="0070C0"/>
                </a:solidFill>
              </a:rPr>
              <a:t>worse execution price</a:t>
            </a:r>
          </a:p>
          <a:p>
            <a:endParaRPr lang="en-US" sz="1600" dirty="0"/>
          </a:p>
          <a:p>
            <a:r>
              <a:rPr lang="en-US" sz="1600" dirty="0"/>
              <a:t>The objective is to </a:t>
            </a:r>
            <a:r>
              <a:rPr lang="en-US" sz="1600" b="1" dirty="0" smtClean="0">
                <a:solidFill>
                  <a:srgbClr val="0070C0"/>
                </a:solidFill>
              </a:rPr>
              <a:t>balance the % </a:t>
            </a:r>
            <a:r>
              <a:rPr lang="en-US" sz="1600" dirty="0"/>
              <a:t>of </a:t>
            </a:r>
            <a:r>
              <a:rPr lang="en-US" sz="1600" dirty="0" smtClean="0"/>
              <a:t>the </a:t>
            </a:r>
            <a:r>
              <a:rPr lang="en-US" sz="1600" dirty="0"/>
              <a:t>price improvement from the </a:t>
            </a:r>
            <a:r>
              <a:rPr lang="en-US" sz="1600" b="1" dirty="0">
                <a:solidFill>
                  <a:srgbClr val="0070C0"/>
                </a:solidFill>
              </a:rPr>
              <a:t>pre-trade portion </a:t>
            </a:r>
            <a:r>
              <a:rPr lang="en-US" sz="1600" dirty="0"/>
              <a:t>vs the </a:t>
            </a:r>
            <a:r>
              <a:rPr lang="en-US" sz="1600" b="1" dirty="0">
                <a:solidFill>
                  <a:srgbClr val="0070C0"/>
                </a:solidFill>
              </a:rPr>
              <a:t>on-close portion</a:t>
            </a:r>
          </a:p>
          <a:p>
            <a:endParaRPr lang="en-US" sz="1600" dirty="0"/>
          </a:p>
        </p:txBody>
      </p:sp>
      <p:sp>
        <p:nvSpPr>
          <p:cNvPr id="21" name="TextBox 20"/>
          <p:cNvSpPr txBox="1"/>
          <p:nvPr/>
        </p:nvSpPr>
        <p:spPr>
          <a:xfrm>
            <a:off x="5220072" y="1556792"/>
            <a:ext cx="3528392" cy="1077218"/>
          </a:xfrm>
          <a:prstGeom prst="rect">
            <a:avLst/>
          </a:prstGeom>
          <a:noFill/>
        </p:spPr>
        <p:txBody>
          <a:bodyPr wrap="square" rtlCol="0">
            <a:spAutoFit/>
          </a:bodyPr>
          <a:lstStyle/>
          <a:p>
            <a:r>
              <a:rPr lang="en-US" sz="1600" dirty="0" smtClean="0">
                <a:solidFill>
                  <a:srgbClr val="00B050"/>
                </a:solidFill>
              </a:rPr>
              <a:t>If </a:t>
            </a:r>
            <a:r>
              <a:rPr lang="en-US" sz="1600" dirty="0">
                <a:solidFill>
                  <a:srgbClr val="00B050"/>
                </a:solidFill>
              </a:rPr>
              <a:t>pre-trade can </a:t>
            </a:r>
            <a:r>
              <a:rPr lang="en-US" sz="1600" dirty="0" smtClean="0">
                <a:solidFill>
                  <a:srgbClr val="00B050"/>
                </a:solidFill>
              </a:rPr>
              <a:t>improve </a:t>
            </a:r>
            <a:r>
              <a:rPr lang="en-US" sz="1600" dirty="0">
                <a:solidFill>
                  <a:srgbClr val="00B050"/>
                </a:solidFill>
              </a:rPr>
              <a:t>the </a:t>
            </a:r>
            <a:r>
              <a:rPr lang="en-US" sz="1600" dirty="0" smtClean="0">
                <a:solidFill>
                  <a:srgbClr val="00B050"/>
                </a:solidFill>
              </a:rPr>
              <a:t>execution performance</a:t>
            </a:r>
            <a:r>
              <a:rPr lang="en-US" sz="1600" dirty="0">
                <a:solidFill>
                  <a:srgbClr val="00B050"/>
                </a:solidFill>
              </a:rPr>
              <a:t>, why not 100% </a:t>
            </a:r>
            <a:r>
              <a:rPr lang="en-US" sz="1600" dirty="0" smtClean="0">
                <a:solidFill>
                  <a:srgbClr val="00B050"/>
                </a:solidFill>
              </a:rPr>
              <a:t>pre-trade?</a:t>
            </a:r>
            <a:endParaRPr lang="en-US" sz="1600" dirty="0">
              <a:solidFill>
                <a:srgbClr val="00B050"/>
              </a:solidFill>
            </a:endParaRPr>
          </a:p>
          <a:p>
            <a:endParaRPr lang="en-US" sz="1600" dirty="0"/>
          </a:p>
        </p:txBody>
      </p:sp>
      <p:sp>
        <p:nvSpPr>
          <p:cNvPr id="6" name="TextBox 5"/>
          <p:cNvSpPr txBox="1"/>
          <p:nvPr/>
        </p:nvSpPr>
        <p:spPr>
          <a:xfrm>
            <a:off x="395536" y="1702549"/>
            <a:ext cx="4550610" cy="646331"/>
          </a:xfrm>
          <a:prstGeom prst="rect">
            <a:avLst/>
          </a:prstGeom>
          <a:noFill/>
        </p:spPr>
        <p:txBody>
          <a:bodyPr wrap="square" rtlCol="0">
            <a:spAutoFit/>
          </a:bodyPr>
          <a:lstStyle/>
          <a:p>
            <a:r>
              <a:rPr lang="en-US" sz="1800" dirty="0" smtClean="0"/>
              <a:t>Pre-trade is not executed linearly but following the curve</a:t>
            </a:r>
            <a:endParaRPr lang="en-US" sz="1800" dirty="0"/>
          </a:p>
        </p:txBody>
      </p:sp>
    </p:spTree>
    <p:extLst>
      <p:ext uri="{BB962C8B-B14F-4D97-AF65-F5344CB8AC3E}">
        <p14:creationId xmlns:p14="http://schemas.microsoft.com/office/powerpoint/2010/main" val="12749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How to determine the </a:t>
            </a:r>
            <a:r>
              <a:rPr lang="en-US" sz="1800" b="1" dirty="0" smtClean="0">
                <a:solidFill>
                  <a:srgbClr val="0070C0"/>
                </a:solidFill>
              </a:rPr>
              <a:t>ratio of Pre-trade vs On-Close</a:t>
            </a:r>
          </a:p>
          <a:p>
            <a:pPr>
              <a:buFont typeface="Arial" panose="020B0604020202020204" pitchFamily="34" charset="0"/>
              <a:buChar char="•"/>
            </a:pPr>
            <a:r>
              <a:rPr lang="en-US" sz="1800" dirty="0" smtClean="0"/>
              <a:t>10%-90% or 20%-80% or 30%-70% ?</a:t>
            </a:r>
          </a:p>
          <a:p>
            <a:pPr>
              <a:buFont typeface="Arial" panose="020B0604020202020204" pitchFamily="34" charset="0"/>
              <a:buChar char="•"/>
            </a:pPr>
            <a:endParaRPr lang="en-US" sz="1800" dirty="0" smtClean="0"/>
          </a:p>
          <a:p>
            <a:endParaRPr lang="en-US" sz="2000" dirty="0"/>
          </a:p>
          <a:p>
            <a:endParaRPr lang="en-US" sz="2000" dirty="0" smtClean="0"/>
          </a:p>
        </p:txBody>
      </p:sp>
      <p:grpSp>
        <p:nvGrpSpPr>
          <p:cNvPr id="13" name="Group 12"/>
          <p:cNvGrpSpPr/>
          <p:nvPr/>
        </p:nvGrpSpPr>
        <p:grpSpPr>
          <a:xfrm>
            <a:off x="1313259" y="2748025"/>
            <a:ext cx="6215380" cy="1617079"/>
            <a:chOff x="1259632" y="2726539"/>
            <a:chExt cx="6215380" cy="1617079"/>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232" b="15418"/>
            <a:stretch/>
          </p:blipFill>
          <p:spPr bwMode="auto">
            <a:xfrm>
              <a:off x="1259632" y="2809668"/>
              <a:ext cx="1656184" cy="129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11" t="8966" r="3408" b="13924"/>
            <a:stretch/>
          </p:blipFill>
          <p:spPr bwMode="auto">
            <a:xfrm>
              <a:off x="4860032" y="2726539"/>
              <a:ext cx="1540727" cy="137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03648" y="4005064"/>
              <a:ext cx="1596912" cy="338554"/>
            </a:xfrm>
            <a:prstGeom prst="rect">
              <a:avLst/>
            </a:prstGeom>
            <a:noFill/>
          </p:spPr>
          <p:txBody>
            <a:bodyPr wrap="none" rtlCol="0">
              <a:spAutoFit/>
            </a:bodyPr>
            <a:lstStyle/>
            <a:p>
              <a:r>
                <a:rPr lang="en-US" sz="1600" dirty="0" smtClean="0"/>
                <a:t>Announce Date</a:t>
              </a:r>
              <a:endParaRPr lang="en-US" sz="1600" dirty="0"/>
            </a:p>
          </p:txBody>
        </p:sp>
        <p:sp>
          <p:nvSpPr>
            <p:cNvPr id="12" name="TextBox 11"/>
            <p:cNvSpPr txBox="1"/>
            <p:nvPr/>
          </p:nvSpPr>
          <p:spPr>
            <a:xfrm>
              <a:off x="4302349" y="4005064"/>
              <a:ext cx="3172663" cy="338554"/>
            </a:xfrm>
            <a:prstGeom prst="rect">
              <a:avLst/>
            </a:prstGeom>
            <a:noFill/>
          </p:spPr>
          <p:txBody>
            <a:bodyPr wrap="none" rtlCol="0">
              <a:spAutoFit/>
            </a:bodyPr>
            <a:lstStyle/>
            <a:p>
              <a:r>
                <a:rPr lang="en-US" sz="1600" dirty="0" smtClean="0"/>
                <a:t>Implementation (rebalance) Date</a:t>
              </a:r>
              <a:endParaRPr lang="en-US" sz="1600" dirty="0"/>
            </a:p>
          </p:txBody>
        </p:sp>
        <p:cxnSp>
          <p:nvCxnSpPr>
            <p:cNvPr id="11" name="Straight Arrow Connector 10"/>
            <p:cNvCxnSpPr/>
            <p:nvPr/>
          </p:nvCxnSpPr>
          <p:spPr>
            <a:xfrm>
              <a:off x="3275856" y="3455034"/>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4" name="TextBox 13"/>
          <p:cNvSpPr txBox="1"/>
          <p:nvPr/>
        </p:nvSpPr>
        <p:spPr>
          <a:xfrm>
            <a:off x="611560" y="4653136"/>
            <a:ext cx="770485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After </a:t>
            </a:r>
            <a:r>
              <a:rPr lang="en-US" sz="1600" b="1" dirty="0">
                <a:solidFill>
                  <a:srgbClr val="0070C0"/>
                </a:solidFill>
              </a:rPr>
              <a:t>announce date</a:t>
            </a:r>
            <a:r>
              <a:rPr lang="en-US" sz="1600" dirty="0" smtClean="0"/>
              <a:t>, keep track of the </a:t>
            </a:r>
            <a:r>
              <a:rPr lang="en-US" sz="1600" b="1" dirty="0" smtClean="0">
                <a:solidFill>
                  <a:srgbClr val="0070C0"/>
                </a:solidFill>
              </a:rPr>
              <a:t>stocks daily volume vs ADV </a:t>
            </a:r>
            <a:r>
              <a:rPr lang="en-US" sz="1600" dirty="0" smtClean="0"/>
              <a:t>until </a:t>
            </a:r>
            <a:r>
              <a:rPr lang="en-US" sz="1600" b="1" dirty="0">
                <a:solidFill>
                  <a:srgbClr val="0070C0"/>
                </a:solidFill>
              </a:rPr>
              <a:t>implementation date</a:t>
            </a:r>
            <a:r>
              <a:rPr lang="en-US" sz="1600" dirty="0" smtClean="0"/>
              <a:t> </a:t>
            </a:r>
          </a:p>
          <a:p>
            <a:pPr marL="285750" indent="-285750">
              <a:buFont typeface="Arial" panose="020B0604020202020204" pitchFamily="34" charset="0"/>
              <a:buChar char="•"/>
            </a:pPr>
            <a:r>
              <a:rPr lang="en-US" sz="1600" dirty="0" smtClean="0"/>
              <a:t>The excess to the ADV volume could be the </a:t>
            </a:r>
            <a:r>
              <a:rPr lang="en-US" sz="1600" b="1" dirty="0" smtClean="0">
                <a:solidFill>
                  <a:srgbClr val="0070C0"/>
                </a:solidFill>
              </a:rPr>
              <a:t>counter-flow orders </a:t>
            </a:r>
            <a:r>
              <a:rPr lang="en-US" sz="1600" dirty="0" smtClean="0"/>
              <a:t>(non-index tracking funds such as </a:t>
            </a:r>
            <a:r>
              <a:rPr lang="en-US" sz="1600" b="1" dirty="0">
                <a:solidFill>
                  <a:srgbClr val="0070C0"/>
                </a:solidFill>
              </a:rPr>
              <a:t>Hedge Funds</a:t>
            </a:r>
            <a:r>
              <a:rPr lang="en-US" sz="1600" dirty="0" smtClean="0"/>
              <a:t>). Larger counter-flow volume mean more towards On-Close portion</a:t>
            </a:r>
          </a:p>
          <a:p>
            <a:pPr marL="285750" indent="-285750">
              <a:buFont typeface="Arial" panose="020B0604020202020204" pitchFamily="34" charset="0"/>
              <a:buChar char="•"/>
            </a:pPr>
            <a:r>
              <a:rPr lang="en-US" sz="1600" dirty="0" smtClean="0"/>
              <a:t>Look at </a:t>
            </a:r>
            <a:r>
              <a:rPr lang="en-US" sz="1600" b="1" dirty="0" smtClean="0">
                <a:solidFill>
                  <a:srgbClr val="0070C0"/>
                </a:solidFill>
              </a:rPr>
              <a:t>previous similar index rebalance </a:t>
            </a:r>
            <a:r>
              <a:rPr lang="en-US" sz="1600" dirty="0" smtClean="0"/>
              <a:t>trades and volumes</a:t>
            </a:r>
            <a:endParaRPr lang="en-US" sz="1600" dirty="0"/>
          </a:p>
        </p:txBody>
      </p:sp>
    </p:spTree>
    <p:extLst>
      <p:ext uri="{BB962C8B-B14F-4D97-AF65-F5344CB8AC3E}">
        <p14:creationId xmlns:p14="http://schemas.microsoft.com/office/powerpoint/2010/main" val="5475051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7741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12583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Benchmark </a:t>
            </a:r>
            <a:r>
              <a:rPr lang="en-US" dirty="0" err="1" smtClean="0"/>
              <a:t>Algos</a:t>
            </a:r>
            <a:r>
              <a:rPr lang="en-US" dirty="0" smtClean="0"/>
              <a:t> Summary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2212818158"/>
              </p:ext>
            </p:extLst>
          </p:nvPr>
        </p:nvGraphicFramePr>
        <p:xfrm>
          <a:off x="467544" y="1628800"/>
          <a:ext cx="8064895" cy="4489384"/>
        </p:xfrm>
        <a:graphic>
          <a:graphicData uri="http://schemas.openxmlformats.org/drawingml/2006/table">
            <a:tbl>
              <a:tblPr firstRow="1" bandRow="1">
                <a:tableStyleId>{5C22544A-7EE6-4342-B048-85BDC9FD1C3A}</a:tableStyleId>
              </a:tblPr>
              <a:tblGrid>
                <a:gridCol w="1656184"/>
                <a:gridCol w="1944216"/>
                <a:gridCol w="1080120"/>
                <a:gridCol w="1728192"/>
                <a:gridCol w="1656183"/>
              </a:tblGrid>
              <a:tr h="685923">
                <a:tc>
                  <a:txBody>
                    <a:bodyPr/>
                    <a:lstStyle/>
                    <a:p>
                      <a:endParaRPr lang="en-US" sz="1400" dirty="0"/>
                    </a:p>
                  </a:txBody>
                  <a:tcPr/>
                </a:tc>
                <a:tc>
                  <a:txBody>
                    <a:bodyPr/>
                    <a:lstStyle/>
                    <a:p>
                      <a:r>
                        <a:rPr lang="en-US" sz="1400" dirty="0" smtClean="0"/>
                        <a:t>Objective</a:t>
                      </a:r>
                      <a:endParaRPr lang="en-US" sz="1400" dirty="0"/>
                    </a:p>
                  </a:txBody>
                  <a:tcPr/>
                </a:tc>
                <a:tc>
                  <a:txBody>
                    <a:bodyPr/>
                    <a:lstStyle/>
                    <a:p>
                      <a:r>
                        <a:rPr lang="en-US" sz="1400" dirty="0" smtClean="0"/>
                        <a:t>Urgency</a:t>
                      </a:r>
                      <a:endParaRPr lang="en-US" sz="1400" dirty="0"/>
                    </a:p>
                  </a:txBody>
                  <a:tcPr/>
                </a:tc>
                <a:tc>
                  <a:txBody>
                    <a:bodyPr/>
                    <a:lstStyle/>
                    <a:p>
                      <a:r>
                        <a:rPr lang="en-US" sz="1400" dirty="0" smtClean="0"/>
                        <a:t>Scheduling</a:t>
                      </a:r>
                      <a:endParaRPr lang="en-US" sz="1400" dirty="0"/>
                    </a:p>
                  </a:txBody>
                  <a:tcPr/>
                </a:tc>
                <a:tc>
                  <a:txBody>
                    <a:bodyPr/>
                    <a:lstStyle/>
                    <a:p>
                      <a:r>
                        <a:rPr lang="en-US" sz="1400" dirty="0" smtClean="0"/>
                        <a:t>Completion</a:t>
                      </a:r>
                      <a:endParaRPr lang="en-US" sz="1400" dirty="0"/>
                    </a:p>
                  </a:txBody>
                  <a:tcPr/>
                </a:tc>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POV%</a:t>
                      </a:r>
                    </a:p>
                  </a:txBody>
                  <a:tcPr/>
                </a:tc>
                <a:tc>
                  <a:txBody>
                    <a:bodyPr/>
                    <a:lstStyle/>
                    <a:p>
                      <a:r>
                        <a:rPr lang="en-US" sz="1400" dirty="0" smtClean="0"/>
                        <a:t>%</a:t>
                      </a:r>
                      <a:r>
                        <a:rPr lang="en-US" sz="1400" baseline="0" dirty="0" smtClean="0"/>
                        <a:t> of volume</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Market</a:t>
                      </a:r>
                      <a:r>
                        <a:rPr lang="en-US" sz="1400" baseline="0" dirty="0" smtClean="0"/>
                        <a:t> volume driven </a:t>
                      </a:r>
                      <a:endParaRPr lang="en-US" sz="1400" dirty="0"/>
                    </a:p>
                  </a:txBody>
                  <a:tcPr/>
                </a:tc>
                <a:tc>
                  <a:txBody>
                    <a:bodyPr/>
                    <a:lstStyle/>
                    <a:p>
                      <a:r>
                        <a:rPr lang="en-US" sz="1400" dirty="0" smtClean="0"/>
                        <a:t>Can complete any time as long as seeing enough volume</a:t>
                      </a:r>
                      <a:endParaRPr lang="en-US" sz="1400" dirty="0"/>
                    </a:p>
                  </a:txBody>
                  <a:tcPr/>
                </a:tc>
              </a:tr>
              <a:tr h="755461">
                <a:tc>
                  <a:txBody>
                    <a:bodyPr/>
                    <a:lstStyle/>
                    <a:p>
                      <a:r>
                        <a:rPr lang="en-US" sz="1400" dirty="0" smtClean="0"/>
                        <a:t>Implementation Shortfall</a:t>
                      </a:r>
                      <a:endParaRPr lang="en-US" sz="1400" dirty="0"/>
                    </a:p>
                  </a:txBody>
                  <a:tcPr/>
                </a:tc>
                <a:tc>
                  <a:txBody>
                    <a:bodyPr/>
                    <a:lstStyle/>
                    <a:p>
                      <a:r>
                        <a:rPr lang="en-US" sz="1400" dirty="0" smtClean="0"/>
                        <a:t>Track</a:t>
                      </a:r>
                      <a:r>
                        <a:rPr lang="en-US" sz="1400" baseline="0" dirty="0" smtClean="0"/>
                        <a:t> arrival mid-price (or other)</a:t>
                      </a:r>
                      <a:endParaRPr lang="en-US" sz="1400" dirty="0"/>
                    </a:p>
                  </a:txBody>
                  <a:tcPr/>
                </a:tc>
                <a:tc>
                  <a:txBody>
                    <a:bodyPr/>
                    <a:lstStyle/>
                    <a:p>
                      <a:r>
                        <a:rPr lang="en-US" sz="1400" dirty="0" smtClean="0"/>
                        <a:t>Medium</a:t>
                      </a:r>
                      <a:endParaRPr lang="en-US" sz="1400" dirty="0"/>
                    </a:p>
                  </a:txBody>
                  <a:tcPr/>
                </a:tc>
                <a:tc>
                  <a:txBody>
                    <a:bodyPr/>
                    <a:lstStyle/>
                    <a:p>
                      <a:r>
                        <a:rPr lang="en-US" sz="1400" baseline="0" dirty="0" smtClean="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Can complete any time as long as seeing enough volume</a:t>
                      </a:r>
                    </a:p>
                  </a:txBody>
                  <a:tcPr/>
                </a:tc>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VWAP/TWAP</a:t>
                      </a:r>
                    </a:p>
                  </a:txBody>
                  <a:tcPr/>
                </a:tc>
                <a:tc>
                  <a:txBody>
                    <a:bodyPr/>
                    <a:lstStyle/>
                    <a:p>
                      <a:r>
                        <a:rPr lang="en-US" sz="1400" dirty="0" smtClean="0"/>
                        <a:t>Track volume</a:t>
                      </a:r>
                      <a:r>
                        <a:rPr lang="en-US" sz="1400" baseline="0" dirty="0" smtClean="0"/>
                        <a:t> or time adjusted average price</a:t>
                      </a:r>
                      <a:endParaRPr lang="en-US" sz="1400" dirty="0"/>
                    </a:p>
                  </a:txBody>
                  <a:tcPr/>
                </a:tc>
                <a:tc>
                  <a:txBody>
                    <a:bodyPr/>
                    <a:lstStyle/>
                    <a:p>
                      <a:r>
                        <a:rPr lang="en-US" sz="1400" dirty="0" smtClean="0"/>
                        <a:t>Low</a:t>
                      </a:r>
                      <a:endParaRPr lang="en-US" sz="1400" dirty="0"/>
                    </a:p>
                  </a:txBody>
                  <a:tcPr/>
                </a:tc>
                <a:tc>
                  <a:txBody>
                    <a:bodyPr/>
                    <a:lstStyle/>
                    <a:p>
                      <a:r>
                        <a:rPr lang="en-US" sz="1400" dirty="0" smtClean="0"/>
                        <a:t>Historical volume profile</a:t>
                      </a:r>
                      <a:endParaRPr lang="en-US" sz="1400" dirty="0"/>
                    </a:p>
                  </a:txBody>
                  <a:tcPr/>
                </a:tc>
                <a:tc>
                  <a:txBody>
                    <a:bodyPr/>
                    <a:lstStyle/>
                    <a:p>
                      <a:r>
                        <a:rPr lang="en-US" sz="1400" dirty="0" smtClean="0"/>
                        <a:t>Trade</a:t>
                      </a:r>
                      <a:r>
                        <a:rPr lang="en-US" sz="1400" baseline="0" dirty="0" smtClean="0"/>
                        <a:t> gradually along the order duration</a:t>
                      </a:r>
                      <a:endParaRPr lang="en-US" sz="1400" dirty="0"/>
                    </a:p>
                  </a:txBody>
                  <a:tcPr/>
                </a:tc>
              </a:tr>
              <a:tr h="1140869">
                <a:tc>
                  <a:txBody>
                    <a:bodyPr/>
                    <a:lstStyle/>
                    <a:p>
                      <a:r>
                        <a:rPr lang="en-US" sz="1400" dirty="0" smtClean="0"/>
                        <a:t>Market on Close</a:t>
                      </a:r>
                      <a:endParaRPr lang="en-US" sz="1400" dirty="0"/>
                    </a:p>
                  </a:txBody>
                  <a:tcPr/>
                </a:tc>
                <a:tc>
                  <a:txBody>
                    <a:bodyPr/>
                    <a:lstStyle/>
                    <a:p>
                      <a:r>
                        <a:rPr lang="en-US" sz="1400" dirty="0" smtClean="0"/>
                        <a:t>Track</a:t>
                      </a:r>
                      <a:r>
                        <a:rPr lang="en-US" sz="1400" baseline="0" dirty="0" smtClean="0"/>
                        <a:t> closing price</a:t>
                      </a:r>
                      <a:endParaRPr lang="en-US" sz="1400" dirty="0"/>
                    </a:p>
                  </a:txBody>
                  <a:tcPr/>
                </a:tc>
                <a:tc>
                  <a:txBody>
                    <a:bodyPr/>
                    <a:lstStyle/>
                    <a:p>
                      <a:endParaRPr lang="en-US" sz="1400" dirty="0"/>
                    </a:p>
                  </a:txBody>
                  <a:tcPr/>
                </a:tc>
                <a:tc>
                  <a:txBody>
                    <a:bodyPr/>
                    <a:lstStyle/>
                    <a:p>
                      <a:r>
                        <a:rPr lang="en-US" sz="1400" dirty="0" smtClean="0"/>
                        <a:t>Reverse (from end time) volume curve skewed</a:t>
                      </a:r>
                      <a:r>
                        <a:rPr lang="en-US" sz="1400" baseline="0" dirty="0" smtClean="0"/>
                        <a:t> toward closing</a:t>
                      </a:r>
                      <a:endParaRPr lang="en-US" sz="1400" dirty="0"/>
                    </a:p>
                  </a:txBody>
                  <a:tcPr/>
                </a:tc>
                <a:tc>
                  <a:txBody>
                    <a:bodyPr/>
                    <a:lstStyle/>
                    <a:p>
                      <a:r>
                        <a:rPr lang="en-US" sz="1400" dirty="0" smtClean="0"/>
                        <a:t>Complete at the market close</a:t>
                      </a:r>
                      <a:endParaRPr lang="en-US" sz="1400" dirty="0"/>
                    </a:p>
                  </a:txBody>
                  <a:tcPr/>
                </a:tc>
              </a:tr>
            </a:tbl>
          </a:graphicData>
        </a:graphic>
      </p:graphicFrame>
    </p:spTree>
    <p:extLst>
      <p:ext uri="{BB962C8B-B14F-4D97-AF65-F5344CB8AC3E}">
        <p14:creationId xmlns:p14="http://schemas.microsoft.com/office/powerpoint/2010/main" val="35797892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2" name="TextBox 1"/>
          <p:cNvSpPr txBox="1"/>
          <p:nvPr/>
        </p:nvSpPr>
        <p:spPr>
          <a:xfrm>
            <a:off x="323528" y="1772816"/>
            <a:ext cx="2362522" cy="2554545"/>
          </a:xfrm>
          <a:prstGeom prst="rect">
            <a:avLst/>
          </a:prstGeom>
          <a:noFill/>
        </p:spPr>
        <p:txBody>
          <a:bodyPr wrap="square" rtlCol="0">
            <a:spAutoFit/>
          </a:bodyPr>
          <a:lstStyle/>
          <a:p>
            <a:r>
              <a:rPr lang="en-US" sz="1600" b="1" u="sng" dirty="0" smtClean="0"/>
              <a:t>TCA (</a:t>
            </a:r>
            <a:r>
              <a:rPr lang="en-US" sz="1600" b="1" u="sng" dirty="0"/>
              <a:t>Transaction Cost </a:t>
            </a:r>
            <a:r>
              <a:rPr lang="en-US" sz="1600" b="1" u="sng" dirty="0" smtClean="0"/>
              <a:t>Analysis) </a:t>
            </a:r>
          </a:p>
          <a:p>
            <a:r>
              <a:rPr lang="en-US" sz="1600" dirty="0" smtClean="0"/>
              <a:t/>
            </a:r>
            <a:br>
              <a:rPr lang="en-US" sz="1600" dirty="0" smtClean="0"/>
            </a:br>
            <a:r>
              <a:rPr lang="en-US" sz="1600" dirty="0" smtClean="0"/>
              <a:t>Study </a:t>
            </a:r>
            <a:r>
              <a:rPr lang="en-US" sz="1600" dirty="0"/>
              <a:t>of trade prices to determine whether the trades were arranged at </a:t>
            </a:r>
            <a:r>
              <a:rPr lang="en-US" sz="1600" b="1" dirty="0">
                <a:solidFill>
                  <a:srgbClr val="0070C0"/>
                </a:solidFill>
              </a:rPr>
              <a:t>favorable prices </a:t>
            </a:r>
            <a:r>
              <a:rPr lang="en-US" sz="1600" dirty="0"/>
              <a:t>(buy low price and sell high price) or at </a:t>
            </a:r>
            <a:r>
              <a:rPr lang="en-US" sz="1600" b="1" dirty="0">
                <a:solidFill>
                  <a:srgbClr val="0070C0"/>
                </a:solidFill>
              </a:rPr>
              <a:t>best </a:t>
            </a:r>
            <a:r>
              <a:rPr lang="en-US" sz="1600" b="1" dirty="0" smtClean="0">
                <a:solidFill>
                  <a:srgbClr val="0070C0"/>
                </a:solidFill>
              </a:rPr>
              <a:t>execution</a:t>
            </a:r>
            <a:endParaRPr lang="en-US" sz="1600" b="1" dirty="0">
              <a:solidFill>
                <a:srgbClr val="0070C0"/>
              </a:solidFill>
            </a:endParaRPr>
          </a:p>
        </p:txBody>
      </p:sp>
      <p:pic>
        <p:nvPicPr>
          <p:cNvPr id="1026" name="Picture 2" descr="RCM-X_Uncovered"/>
          <p:cNvPicPr>
            <a:picLocks noChangeAspect="1" noChangeArrowheads="1"/>
          </p:cNvPicPr>
          <p:nvPr/>
        </p:nvPicPr>
        <p:blipFill rotWithShape="1">
          <a:blip r:embed="rId3">
            <a:extLst>
              <a:ext uri="{28A0092B-C50C-407E-A947-70E740481C1C}">
                <a14:useLocalDpi xmlns:a14="http://schemas.microsoft.com/office/drawing/2010/main" val="0"/>
              </a:ext>
            </a:extLst>
          </a:blip>
          <a:srcRect l="2416" t="4330" r="2242" b="4428"/>
          <a:stretch/>
        </p:blipFill>
        <p:spPr bwMode="auto">
          <a:xfrm>
            <a:off x="2758380" y="1628800"/>
            <a:ext cx="6134100" cy="4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1385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9" y="1844824"/>
            <a:ext cx="403244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a:t>
            </a:r>
          </a:p>
          <a:p>
            <a:pPr>
              <a:buFont typeface="Arial" panose="020B0604020202020204" pitchFamily="34" charset="0"/>
              <a:buChar char="•"/>
            </a:pPr>
            <a:r>
              <a:rPr lang="en-US" sz="1600" dirty="0" smtClean="0"/>
              <a:t>is </a:t>
            </a:r>
            <a:r>
              <a:rPr lang="en-US" sz="1600" dirty="0"/>
              <a:t>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r>
              <a:rPr lang="en-US" sz="1600" dirty="0" smtClean="0"/>
              <a:t/>
            </a:r>
            <a:br>
              <a:rPr lang="en-US" sz="1600" dirty="0" smtClean="0"/>
            </a:br>
            <a:endParaRPr lang="en-US" sz="1600" dirty="0" smtClean="0"/>
          </a:p>
          <a:p>
            <a:pPr>
              <a:buFont typeface="Arial" panose="020B0604020202020204" pitchFamily="34" charset="0"/>
              <a:buChar char="•"/>
            </a:pPr>
            <a:r>
              <a:rPr lang="en-US" sz="1600" dirty="0" smtClean="0"/>
              <a:t>it </a:t>
            </a:r>
            <a:r>
              <a:rPr lang="en-US" sz="1600" dirty="0"/>
              <a:t>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smtClean="0"/>
          </a:p>
        </p:txBody>
      </p:sp>
      <p:pic>
        <p:nvPicPr>
          <p:cNvPr id="2050" name="Picture 2" descr="Estimate market-impact cost of order execution - MATLAB costCurves -  MathWorks 中国"/>
          <p:cNvPicPr>
            <a:picLocks noChangeAspect="1" noChangeArrowheads="1"/>
          </p:cNvPicPr>
          <p:nvPr/>
        </p:nvPicPr>
        <p:blipFill rotWithShape="1">
          <a:blip r:embed="rId3">
            <a:extLst>
              <a:ext uri="{28A0092B-C50C-407E-A947-70E740481C1C}">
                <a14:useLocalDpi xmlns:a14="http://schemas.microsoft.com/office/drawing/2010/main" val="0"/>
              </a:ext>
            </a:extLst>
          </a:blip>
          <a:srcRect l="4499" t="16251" r="5049" b="2241"/>
          <a:stretch/>
        </p:blipFill>
        <p:spPr bwMode="auto">
          <a:xfrm>
            <a:off x="4499992" y="2132856"/>
            <a:ext cx="3994540" cy="31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3775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Examples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“Ahead-of-behind” window size, order book parameters (imbalance, spread) weightings</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Implementation Shortfall:</a:t>
            </a:r>
            <a:r>
              <a:rPr lang="en-US" sz="1600" dirty="0" smtClean="0"/>
              <a:t> participation% in different price level</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Market-on-Close</a:t>
            </a:r>
            <a:r>
              <a:rPr lang="en-US" sz="1600" dirty="0" smtClean="0"/>
              <a:t>: </a:t>
            </a:r>
            <a:r>
              <a:rPr lang="en-US" sz="1600" dirty="0" err="1" smtClean="0"/>
              <a:t>PreTrade</a:t>
            </a:r>
            <a:r>
              <a:rPr lang="en-US" sz="1600" dirty="0" smtClean="0"/>
              <a:t>% vs </a:t>
            </a:r>
            <a:r>
              <a:rPr lang="en-US" sz="1600" dirty="0" err="1" smtClean="0"/>
              <a:t>onClose</a:t>
            </a:r>
            <a:r>
              <a:rPr lang="en-US" sz="1600" dirty="0" smtClean="0"/>
              <a:t>%, the </a:t>
            </a:r>
            <a:r>
              <a:rPr lang="en-US" sz="1600" dirty="0" err="1" smtClean="0"/>
              <a:t>PreTrade</a:t>
            </a:r>
            <a:r>
              <a:rPr lang="en-US" sz="1600" dirty="0" smtClean="0"/>
              <a:t> curve starting time and shape</a:t>
            </a:r>
          </a:p>
          <a:p>
            <a:endParaRPr lang="en-US" sz="18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smtClean="0"/>
              <a:t>The above analysis are mostly based </a:t>
            </a:r>
            <a:r>
              <a:rPr lang="en-US" sz="1600" dirty="0"/>
              <a:t>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smtClean="0"/>
              <a:t>(ADV) and </a:t>
            </a:r>
            <a:r>
              <a:rPr lang="en-US" sz="1600" b="1" dirty="0">
                <a:solidFill>
                  <a:srgbClr val="0070C0"/>
                </a:solidFill>
              </a:rPr>
              <a:t>order book features </a:t>
            </a:r>
            <a:r>
              <a:rPr lang="en-US" sz="1600" dirty="0" smtClean="0"/>
              <a:t>(average queue size, spread etc.) </a:t>
            </a:r>
            <a:endParaRPr lang="en-US" sz="1600" dirty="0"/>
          </a:p>
          <a:p>
            <a:endParaRPr lang="en-US" dirty="0"/>
          </a:p>
        </p:txBody>
      </p:sp>
    </p:spTree>
    <p:extLst>
      <p:ext uri="{BB962C8B-B14F-4D97-AF65-F5344CB8AC3E}">
        <p14:creationId xmlns:p14="http://schemas.microsoft.com/office/powerpoint/2010/main" val="54800747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Recording </a:t>
            </a:r>
            <a:r>
              <a:rPr lang="en-US" sz="1600" dirty="0"/>
              <a:t>the data from previous trading periods, including </a:t>
            </a:r>
            <a:r>
              <a:rPr lang="en-US" sz="1600" b="1" dirty="0">
                <a:solidFill>
                  <a:srgbClr val="0070C0"/>
                </a:solidFill>
              </a:rPr>
              <a:t>trade timing, arrival price, average execution price, and relevant details about market movement</a:t>
            </a:r>
            <a:r>
              <a:rPr lang="en-US" sz="1600" dirty="0"/>
              <a:t>. </a:t>
            </a:r>
            <a:endParaRPr lang="en-US" sz="1600" dirty="0" smtClean="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These </a:t>
            </a:r>
            <a:r>
              <a:rPr lang="en-US" sz="1600" dirty="0"/>
              <a:t>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Implementation </a:t>
            </a:r>
            <a:r>
              <a:rPr lang="en-US" sz="1600" dirty="0"/>
              <a:t>shortfall is a commonly targeted benchmark, which is the sum of all </a:t>
            </a:r>
            <a:r>
              <a:rPr lang="en-US" sz="1600" b="1" dirty="0" smtClean="0">
                <a:solidFill>
                  <a:srgbClr val="0070C0"/>
                </a:solidFill>
              </a:rPr>
              <a:t>explicit costs</a:t>
            </a:r>
            <a:r>
              <a:rPr lang="en-US" sz="1600" dirty="0" smtClean="0"/>
              <a:t> (transaction cost, spread) </a:t>
            </a:r>
            <a:r>
              <a:rPr lang="en-US" sz="1600" dirty="0"/>
              <a:t>and </a:t>
            </a:r>
            <a:r>
              <a:rPr lang="en-US" sz="1600" b="1" dirty="0">
                <a:solidFill>
                  <a:srgbClr val="0070C0"/>
                </a:solidFill>
              </a:rPr>
              <a:t>implicit costs </a:t>
            </a:r>
            <a:r>
              <a:rPr lang="en-US" sz="1600" dirty="0" smtClean="0"/>
              <a:t>(market impact, </a:t>
            </a:r>
            <a:r>
              <a:rPr lang="en-US" sz="1600" dirty="0"/>
              <a:t>delay cost, and opportunity </a:t>
            </a:r>
            <a:r>
              <a:rPr lang="en-US" sz="1600" dirty="0" smtClean="0"/>
              <a:t>cost)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After </a:t>
            </a:r>
            <a:r>
              <a:rPr lang="en-US" sz="1600" dirty="0"/>
              <a:t>measurement, costs must be attributed to their underlying causes. </a:t>
            </a:r>
            <a:r>
              <a:rPr lang="en-US" sz="1600" dirty="0" smtClean="0"/>
              <a:t>This </a:t>
            </a:r>
            <a:r>
              <a:rPr lang="en-US" sz="1600" dirty="0"/>
              <a:t>analysis is used to </a:t>
            </a:r>
            <a:r>
              <a:rPr lang="en-US" sz="1600" b="1" dirty="0">
                <a:solidFill>
                  <a:srgbClr val="0070C0"/>
                </a:solidFill>
              </a:rPr>
              <a:t>evaluate performance and monitor future transactions</a:t>
            </a:r>
            <a:r>
              <a:rPr lang="en-US" sz="1600" dirty="0"/>
              <a:t>.</a:t>
            </a:r>
          </a:p>
          <a:p>
            <a:endParaRPr lang="en-US" sz="1800" dirty="0" smtClean="0"/>
          </a:p>
        </p:txBody>
      </p:sp>
    </p:spTree>
    <p:extLst>
      <p:ext uri="{BB962C8B-B14F-4D97-AF65-F5344CB8AC3E}">
        <p14:creationId xmlns:p14="http://schemas.microsoft.com/office/powerpoint/2010/main" val="265463221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 Example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measure the % of executions on </a:t>
            </a:r>
            <a:r>
              <a:rPr lang="en-US" sz="1600" b="1" dirty="0" smtClean="0">
                <a:solidFill>
                  <a:srgbClr val="0070C0"/>
                </a:solidFill>
              </a:rPr>
              <a:t>Passive Touch</a:t>
            </a:r>
            <a:r>
              <a:rPr lang="en-US" sz="1600" dirty="0" smtClean="0"/>
              <a:t> vs </a:t>
            </a:r>
            <a:r>
              <a:rPr lang="en-US" sz="1600" b="1" dirty="0">
                <a:solidFill>
                  <a:srgbClr val="0070C0"/>
                </a:solidFill>
              </a:rPr>
              <a:t>Aggressive </a:t>
            </a:r>
            <a:r>
              <a:rPr lang="en-US" sz="1600" b="1" dirty="0" smtClean="0">
                <a:solidFill>
                  <a:srgbClr val="0070C0"/>
                </a:solidFill>
              </a:rPr>
              <a:t>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smtClean="0"/>
              <a:t>For </a:t>
            </a:r>
            <a:r>
              <a:rPr lang="en-US" sz="1600" b="1" dirty="0">
                <a:solidFill>
                  <a:srgbClr val="0070C0"/>
                </a:solidFill>
              </a:rPr>
              <a:t>Buy orders</a:t>
            </a:r>
            <a:r>
              <a:rPr lang="en-US" sz="1600" dirty="0" smtClean="0"/>
              <a:t>, </a:t>
            </a:r>
            <a:r>
              <a:rPr lang="en-US" sz="1600" b="1" dirty="0">
                <a:solidFill>
                  <a:srgbClr val="0070C0"/>
                </a:solidFill>
              </a:rPr>
              <a:t>Passive Touch </a:t>
            </a:r>
            <a:r>
              <a:rPr lang="en-US" sz="1600" dirty="0" smtClean="0"/>
              <a:t>is the executions happens on the </a:t>
            </a:r>
            <a:r>
              <a:rPr lang="en-US" sz="1600" b="1" dirty="0">
                <a:solidFill>
                  <a:srgbClr val="0070C0"/>
                </a:solidFill>
              </a:rPr>
              <a:t>Bid side</a:t>
            </a:r>
            <a:r>
              <a:rPr lang="en-US" sz="1600" dirty="0" smtClean="0"/>
              <a:t>, while </a:t>
            </a:r>
            <a:r>
              <a:rPr lang="en-US" sz="1600" b="1" dirty="0">
                <a:solidFill>
                  <a:srgbClr val="0070C0"/>
                </a:solidFill>
              </a:rPr>
              <a:t>Aggressive Touch </a:t>
            </a:r>
            <a:r>
              <a:rPr lang="en-US" sz="1600" dirty="0" smtClean="0"/>
              <a:t>happens on the </a:t>
            </a:r>
            <a:r>
              <a:rPr lang="en-US" sz="1600" b="1" dirty="0">
                <a:solidFill>
                  <a:srgbClr val="0070C0"/>
                </a:solidFill>
              </a:rPr>
              <a:t>Ask side</a:t>
            </a:r>
            <a:r>
              <a:rPr lang="en-US" sz="1600" dirty="0" smtClean="0"/>
              <a:t>. Vice versa for the Sell orders.</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Aggressive Touch </a:t>
            </a:r>
            <a:r>
              <a:rPr lang="en-US" sz="1600" b="1" dirty="0">
                <a:solidFill>
                  <a:srgbClr val="0070C0"/>
                </a:solidFill>
              </a:rPr>
              <a:t>demands liquidity immediately </a:t>
            </a:r>
            <a:r>
              <a:rPr lang="en-US" sz="1600" dirty="0" smtClean="0"/>
              <a:t>and has to </a:t>
            </a:r>
            <a:r>
              <a:rPr lang="en-US" sz="1600" b="1" dirty="0">
                <a:solidFill>
                  <a:srgbClr val="0070C0"/>
                </a:solidFill>
              </a:rPr>
              <a:t>pay the spread </a:t>
            </a:r>
            <a:r>
              <a:rPr lang="en-US" sz="1600" dirty="0" smtClean="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588021918"/>
              </p:ext>
            </p:extLst>
          </p:nvPr>
        </p:nvGraphicFramePr>
        <p:xfrm>
          <a:off x="2267744" y="479715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Passive Touch</a:t>
            </a:r>
            <a:endParaRPr lang="en-US" sz="1400" dirty="0"/>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Aggressive Touch</a:t>
            </a:r>
            <a:endParaRPr lang="en-US" sz="1400" dirty="0"/>
          </a:p>
        </p:txBody>
      </p:sp>
      <p:sp>
        <p:nvSpPr>
          <p:cNvPr id="8" name="TextBox 7"/>
          <p:cNvSpPr txBox="1"/>
          <p:nvPr/>
        </p:nvSpPr>
        <p:spPr>
          <a:xfrm>
            <a:off x="3203848" y="4365104"/>
            <a:ext cx="2089033" cy="338554"/>
          </a:xfrm>
          <a:prstGeom prst="rect">
            <a:avLst/>
          </a:prstGeom>
          <a:noFill/>
        </p:spPr>
        <p:txBody>
          <a:bodyPr wrap="none" rtlCol="0">
            <a:spAutoFit/>
          </a:bodyPr>
          <a:lstStyle/>
          <a:p>
            <a:r>
              <a:rPr lang="en-US" sz="1600" b="1" dirty="0" smtClean="0"/>
              <a:t>Buy Order Example</a:t>
            </a:r>
            <a:endParaRPr lang="en-US" sz="1600" b="1" dirty="0"/>
          </a:p>
        </p:txBody>
      </p:sp>
    </p:spTree>
    <p:extLst>
      <p:ext uri="{BB962C8B-B14F-4D97-AF65-F5344CB8AC3E}">
        <p14:creationId xmlns:p14="http://schemas.microsoft.com/office/powerpoint/2010/main" val="35462829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3: Multi-legs or Portfolio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Algo manage more than one leg (</a:t>
            </a:r>
            <a:r>
              <a:rPr lang="en-US" sz="1800" dirty="0" err="1" smtClean="0"/>
              <a:t>algo</a:t>
            </a:r>
            <a:r>
              <a:rPr lang="en-US" sz="1800" dirty="0" smtClean="0"/>
              <a:t> order) simultaneously </a:t>
            </a:r>
            <a:endParaRPr lang="en-US" sz="1800" dirty="0"/>
          </a:p>
          <a:p>
            <a:pPr>
              <a:buFont typeface="Arial" panose="020B0604020202020204" pitchFamily="34" charset="0"/>
              <a:buChar char="•"/>
            </a:pPr>
            <a:r>
              <a:rPr lang="en-US" sz="1800" b="1" dirty="0" smtClean="0"/>
              <a:t>Objective</a:t>
            </a:r>
            <a:r>
              <a:rPr lang="en-US" sz="1800" dirty="0" smtClean="0"/>
              <a:t>: Work on multiple Algo orders to fulfill a common goal</a:t>
            </a:r>
          </a:p>
          <a:p>
            <a:pPr>
              <a:buFont typeface="Arial" panose="020B0604020202020204" pitchFamily="34" charset="0"/>
              <a:buChar char="•"/>
            </a:pPr>
            <a:r>
              <a:rPr lang="en-US" sz="1800" b="1" dirty="0" smtClean="0"/>
              <a:t>Example </a:t>
            </a:r>
            <a:r>
              <a:rPr lang="en-US" sz="1800" b="1" dirty="0" err="1" smtClean="0"/>
              <a:t>Algos</a:t>
            </a:r>
            <a:r>
              <a:rPr lang="en-US" sz="1800" dirty="0" smtClean="0"/>
              <a:t>: Pair, Market Making</a:t>
            </a:r>
            <a:endParaRPr lang="en-US" sz="1800" dirty="0"/>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910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484784"/>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Use Case </a:t>
            </a:r>
            <a:r>
              <a:rPr lang="en-US" sz="1800" u="sng" dirty="0"/>
              <a:t>1: </a:t>
            </a:r>
            <a:r>
              <a:rPr lang="en-US" sz="1800" u="sng" dirty="0" smtClean="0"/>
              <a:t>Switch Trade </a:t>
            </a:r>
            <a:r>
              <a:rPr lang="en-US" altLang="zh-TW" sz="1800" u="sng" dirty="0"/>
              <a:t>(</a:t>
            </a:r>
            <a:r>
              <a:rPr lang="zh-TW" altLang="en-US" sz="1800" u="sng" dirty="0"/>
              <a:t>換馬</a:t>
            </a:r>
            <a:r>
              <a:rPr lang="en-US" altLang="zh-TW" sz="1800" u="sng" dirty="0" smtClean="0"/>
              <a:t>)</a:t>
            </a:r>
          </a:p>
          <a:p>
            <a:pPr marL="285750" indent="-285750">
              <a:buFont typeface="Arial" panose="020B0604020202020204" pitchFamily="34" charset="0"/>
              <a:buChar char="•"/>
            </a:pPr>
            <a:r>
              <a:rPr lang="en-US" sz="1600" b="1" dirty="0" smtClean="0">
                <a:solidFill>
                  <a:srgbClr val="0070C0"/>
                </a:solidFill>
              </a:rPr>
              <a:t>Sector </a:t>
            </a:r>
            <a:r>
              <a:rPr lang="en-US" sz="1600" b="1" dirty="0">
                <a:solidFill>
                  <a:srgbClr val="0070C0"/>
                </a:solidFill>
              </a:rPr>
              <a:t>neutral </a:t>
            </a:r>
            <a:r>
              <a:rPr lang="en-US" sz="1600" dirty="0" smtClean="0"/>
              <a:t>where </a:t>
            </a:r>
            <a:r>
              <a:rPr lang="en-US" sz="1600" dirty="0"/>
              <a:t>maintains</a:t>
            </a:r>
            <a:r>
              <a:rPr lang="en-US" sz="1600" dirty="0" smtClean="0"/>
              <a:t> the same % of sector exposure in the portfolio</a:t>
            </a:r>
          </a:p>
          <a:p>
            <a:pPr marL="285750" indent="-285750">
              <a:buFont typeface="Arial" panose="020B0604020202020204" pitchFamily="34" charset="0"/>
              <a:buChar char="•"/>
            </a:pPr>
            <a:r>
              <a:rPr lang="en-US" sz="1600" b="1" dirty="0" smtClean="0">
                <a:solidFill>
                  <a:srgbClr val="0070C0"/>
                </a:solidFill>
              </a:rPr>
              <a:t>Buy </a:t>
            </a:r>
            <a:r>
              <a:rPr lang="en-US" sz="1600" b="1" dirty="0">
                <a:solidFill>
                  <a:srgbClr val="0070C0"/>
                </a:solidFill>
              </a:rPr>
              <a:t>the under-value stock </a:t>
            </a:r>
            <a:r>
              <a:rPr lang="en-US" sz="1600" dirty="0" smtClean="0"/>
              <a:t>and</a:t>
            </a:r>
            <a:r>
              <a:rPr lang="en-US" sz="1600" b="1" dirty="0">
                <a:solidFill>
                  <a:srgbClr val="0070C0"/>
                </a:solidFill>
              </a:rPr>
              <a:t> </a:t>
            </a:r>
            <a:r>
              <a:rPr lang="en-US" sz="1600" b="1" dirty="0" smtClean="0">
                <a:solidFill>
                  <a:srgbClr val="0070C0"/>
                </a:solidFill>
              </a:rPr>
              <a:t>sell </a:t>
            </a:r>
            <a:r>
              <a:rPr lang="en-US" sz="1600" b="1" dirty="0">
                <a:solidFill>
                  <a:srgbClr val="0070C0"/>
                </a:solidFill>
              </a:rPr>
              <a:t>the over-value stock </a:t>
            </a:r>
            <a:r>
              <a:rPr lang="en-US" sz="1600" dirty="0" smtClean="0"/>
              <a:t>from </a:t>
            </a:r>
            <a:r>
              <a:rPr lang="en-US" sz="1600" dirty="0"/>
              <a:t>the same sector </a:t>
            </a:r>
            <a:r>
              <a:rPr lang="en-US" sz="1600" dirty="0" smtClean="0"/>
              <a:t>with </a:t>
            </a:r>
            <a:r>
              <a:rPr lang="en-US" sz="1600" b="1" dirty="0">
                <a:solidFill>
                  <a:srgbClr val="0070C0"/>
                </a:solidFill>
              </a:rPr>
              <a:t>equal amount</a:t>
            </a:r>
          </a:p>
          <a:p>
            <a:pPr marL="0" indent="0"/>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grpSp>
        <p:nvGrpSpPr>
          <p:cNvPr id="8" name="Group 7"/>
          <p:cNvGrpSpPr/>
          <p:nvPr/>
        </p:nvGrpSpPr>
        <p:grpSpPr>
          <a:xfrm>
            <a:off x="539552" y="2564904"/>
            <a:ext cx="7920880" cy="3744416"/>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78810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Use Case 2: Equity </a:t>
            </a:r>
            <a:r>
              <a:rPr lang="en-US" sz="1800" u="sng" dirty="0" smtClean="0"/>
              <a:t>Long/Short</a:t>
            </a:r>
          </a:p>
          <a:p>
            <a:pPr marL="285750" indent="-285750">
              <a:buFont typeface="Arial" panose="020B0604020202020204" pitchFamily="34" charset="0"/>
              <a:buChar char="•"/>
            </a:pPr>
            <a:r>
              <a:rPr lang="en-US" sz="1600" b="1" dirty="0" smtClean="0">
                <a:solidFill>
                  <a:srgbClr val="0070C0"/>
                </a:solidFill>
              </a:rPr>
              <a:t>Relative </a:t>
            </a:r>
            <a:r>
              <a:rPr lang="en-US" sz="1600" b="1" dirty="0">
                <a:solidFill>
                  <a:srgbClr val="0070C0"/>
                </a:solidFill>
              </a:rPr>
              <a:t>Value </a:t>
            </a:r>
            <a:r>
              <a:rPr lang="en-US" sz="1600" dirty="0"/>
              <a:t>or Statistical Arbitrage Strategies</a:t>
            </a:r>
          </a:p>
          <a:p>
            <a:pPr marL="285750" indent="-285750">
              <a:buFont typeface="Arial" panose="020B0604020202020204" pitchFamily="34" charset="0"/>
              <a:buChar char="•"/>
            </a:pPr>
            <a:r>
              <a:rPr lang="en-US" sz="1600" b="1" dirty="0">
                <a:solidFill>
                  <a:srgbClr val="0070C0"/>
                </a:solidFill>
              </a:rPr>
              <a:t>Zero upfront capital</a:t>
            </a:r>
            <a:r>
              <a:rPr lang="en-US" sz="1600" b="1" dirty="0"/>
              <a:t> (theoretically)</a:t>
            </a:r>
            <a:r>
              <a:rPr lang="en-US" sz="1600" dirty="0"/>
              <a:t>: Buy and </a:t>
            </a:r>
            <a:r>
              <a:rPr lang="en-US" sz="1600" dirty="0" smtClean="0"/>
              <a:t>(Short) Sell </a:t>
            </a:r>
            <a:r>
              <a:rPr lang="en-US" sz="1600" dirty="0"/>
              <a:t>two </a:t>
            </a:r>
            <a:r>
              <a:rPr lang="en-US" sz="1600" dirty="0" smtClean="0"/>
              <a:t>different stocks </a:t>
            </a:r>
            <a:r>
              <a:rPr lang="en-US" sz="1600" dirty="0"/>
              <a:t>with </a:t>
            </a:r>
            <a:r>
              <a:rPr lang="en-US" sz="1600" b="1" dirty="0">
                <a:solidFill>
                  <a:srgbClr val="0070C0"/>
                </a:solidFill>
              </a:rPr>
              <a:t>equal amount</a:t>
            </a:r>
            <a:r>
              <a:rPr lang="en-US" sz="1600" dirty="0"/>
              <a:t> at the same time (i.e. the proceeds from the stock sale covers the cost of stock purchase)</a:t>
            </a:r>
          </a:p>
          <a:p>
            <a:pPr marL="285750" indent="-285750">
              <a:buFont typeface="Arial" panose="020B0604020202020204" pitchFamily="34" charset="0"/>
              <a:buChar char="•"/>
            </a:pPr>
            <a:r>
              <a:rPr lang="en-US" sz="1600" b="1" dirty="0">
                <a:solidFill>
                  <a:srgbClr val="0070C0"/>
                </a:solidFill>
              </a:rPr>
              <a:t>Market Neutral</a:t>
            </a:r>
            <a:r>
              <a:rPr lang="en-US" sz="1600" dirty="0"/>
              <a:t>: profit from both increasing and decreasing stock prices (as long as the buy name move more </a:t>
            </a:r>
            <a:r>
              <a:rPr lang="en-US" sz="1600" b="1" dirty="0">
                <a:solidFill>
                  <a:srgbClr val="0070C0"/>
                </a:solidFill>
              </a:rPr>
              <a:t>favorably (relatively) </a:t>
            </a:r>
            <a:r>
              <a:rPr lang="en-US" sz="1600" dirty="0"/>
              <a:t>to the sell name</a:t>
            </a:r>
            <a:r>
              <a:rPr lang="en-US" sz="1600" dirty="0" smtClean="0"/>
              <a:t>)</a:t>
            </a:r>
          </a:p>
          <a:p>
            <a:pPr marL="285750" indent="-285750">
              <a:buFont typeface="Arial" panose="020B0604020202020204" pitchFamily="34" charset="0"/>
              <a:buChar char="•"/>
            </a:pPr>
            <a:r>
              <a:rPr lang="en-US" sz="1600" b="1" dirty="0">
                <a:solidFill>
                  <a:srgbClr val="0070C0"/>
                </a:solidFill>
              </a:rPr>
              <a:t>Scalable</a:t>
            </a:r>
            <a:r>
              <a:rPr lang="en-US" sz="1600" dirty="0" smtClean="0"/>
              <a:t>: simultaneously buy/sell multiple pairs to form a Long/Short portfolios</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pic>
        <p:nvPicPr>
          <p:cNvPr id="2" name="Picture 2" descr="https://traderschowkcalls.com/wp-content/uploads/2019/02/fund_manager_with_buy_sell_long_short_356X200_4349_3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0302" y="4077072"/>
            <a:ext cx="33909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7843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For </a:t>
            </a:r>
            <a:r>
              <a:rPr lang="en-US" sz="1600" dirty="0"/>
              <a:t>a </a:t>
            </a:r>
            <a:r>
              <a:rPr lang="en-US" sz="1600" b="1" dirty="0">
                <a:solidFill>
                  <a:srgbClr val="0070C0"/>
                </a:solidFill>
              </a:rPr>
              <a:t>positive price correlated</a:t>
            </a:r>
            <a:r>
              <a:rPr lang="en-US" sz="1600" dirty="0"/>
              <a:t> stock </a:t>
            </a:r>
            <a:r>
              <a:rPr lang="en-US" sz="1600" dirty="0" smtClean="0"/>
              <a:t>pair: </a:t>
            </a:r>
            <a:r>
              <a:rPr lang="en-US" sz="1600" dirty="0"/>
              <a:t>meaning the two </a:t>
            </a:r>
            <a:r>
              <a:rPr lang="en-US" sz="1600" b="1" dirty="0">
                <a:solidFill>
                  <a:srgbClr val="0070C0"/>
                </a:solidFill>
              </a:rPr>
              <a:t>stocks often move in the same direction</a:t>
            </a:r>
            <a:r>
              <a:rPr lang="en-US" sz="1600" dirty="0"/>
              <a:t> and has a relatively stable price </a:t>
            </a:r>
            <a:r>
              <a:rPr lang="en-US" sz="1600" dirty="0" smtClean="0"/>
              <a:t>ratio (e.g. stocks from same sector that share similar fundamental factors or macro policies)</a:t>
            </a:r>
            <a:endParaRPr lang="en-US" sz="1600" dirty="0"/>
          </a:p>
          <a:p>
            <a:pPr marL="285750" indent="-285750">
              <a:buFont typeface="Arial" panose="020B0604020202020204" pitchFamily="34" charset="0"/>
              <a:buChar char="•"/>
            </a:pPr>
            <a:r>
              <a:rPr lang="en-US" sz="1600" dirty="0" smtClean="0"/>
              <a:t>When </a:t>
            </a:r>
            <a:r>
              <a:rPr lang="en-US" sz="1600" dirty="0"/>
              <a:t>the </a:t>
            </a:r>
            <a:r>
              <a:rPr lang="en-US" sz="1600" b="1" dirty="0">
                <a:solidFill>
                  <a:srgbClr val="0070C0"/>
                </a:solidFill>
              </a:rPr>
              <a:t>price ratio deviates from the statistical mean </a:t>
            </a:r>
            <a:r>
              <a:rPr lang="en-US" sz="1600" dirty="0"/>
              <a:t>excessively, </a:t>
            </a: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with</a:t>
            </a:r>
            <a:r>
              <a:rPr lang="en-US" sz="1600" b="1" dirty="0">
                <a:solidFill>
                  <a:srgbClr val="0070C0"/>
                </a:solidFill>
              </a:rPr>
              <a:t> equal amount</a:t>
            </a:r>
          </a:p>
          <a:p>
            <a:pPr marL="285750" indent="-285750">
              <a:buFont typeface="Arial" panose="020B0604020202020204" pitchFamily="34" charset="0"/>
              <a:buChar char="•"/>
            </a:pPr>
            <a:r>
              <a:rPr lang="en-US" sz="1600" b="1" dirty="0" smtClean="0">
                <a:solidFill>
                  <a:srgbClr val="0070C0"/>
                </a:solidFill>
              </a:rPr>
              <a:t>Assume </a:t>
            </a:r>
            <a:r>
              <a:rPr lang="en-US" sz="1600" b="1" dirty="0">
                <a:solidFill>
                  <a:srgbClr val="0070C0"/>
                </a:solidFill>
              </a:rPr>
              <a:t>prices temporarily move away </a:t>
            </a:r>
            <a:r>
              <a:rPr lang="en-US" sz="1600" dirty="0"/>
              <a:t>from the fair value due to behavioral effects like overreaction or liquidity effects (e.g. temporary market impact or supply/demand friction)</a:t>
            </a:r>
          </a:p>
          <a:p>
            <a:pPr marL="285750" indent="-285750">
              <a:buFont typeface="Arial" panose="020B0604020202020204" pitchFamily="34" charset="0"/>
              <a:buChar char="•"/>
            </a:pPr>
            <a:r>
              <a:rPr lang="en-US" sz="1600" b="1" dirty="0" smtClean="0">
                <a:solidFill>
                  <a:srgbClr val="0070C0"/>
                </a:solidFill>
              </a:rPr>
              <a:t>Unwind</a:t>
            </a:r>
            <a:r>
              <a:rPr lang="en-US" sz="1600" dirty="0" smtClean="0"/>
              <a:t> </a:t>
            </a:r>
            <a:r>
              <a:rPr lang="en-US" sz="1600" dirty="0"/>
              <a:t>the positions when the price ratio is </a:t>
            </a:r>
            <a:r>
              <a:rPr lang="en-US" sz="1600" b="1" dirty="0">
                <a:solidFill>
                  <a:srgbClr val="0070C0"/>
                </a:solidFill>
              </a:rPr>
              <a:t>back to the historical mean </a:t>
            </a:r>
            <a:r>
              <a:rPr lang="en-US" sz="1600" dirty="0"/>
              <a:t>(mean reversion)</a:t>
            </a:r>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34642"/>
            <a:ext cx="3839252" cy="20586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sp>
        <p:nvSpPr>
          <p:cNvPr id="8" name="TextBox 7"/>
          <p:cNvSpPr txBox="1"/>
          <p:nvPr/>
        </p:nvSpPr>
        <p:spPr>
          <a:xfrm>
            <a:off x="5047613" y="5148481"/>
            <a:ext cx="3124787" cy="584775"/>
          </a:xfrm>
          <a:prstGeom prst="rect">
            <a:avLst/>
          </a:prstGeom>
          <a:noFill/>
        </p:spPr>
        <p:txBody>
          <a:bodyPr wrap="square" rtlCol="0">
            <a:spAutoFit/>
          </a:bodyPr>
          <a:lstStyle/>
          <a:p>
            <a:r>
              <a:rPr lang="en-US" sz="1600" dirty="0" smtClean="0">
                <a:hlinkClick r:id="rId3"/>
              </a:rPr>
              <a:t>Code Example on finding HK Pair trading opportunities</a:t>
            </a:r>
            <a:endParaRPr lang="en-US" sz="1600" dirty="0"/>
          </a:p>
        </p:txBody>
      </p:sp>
      <p:sp>
        <p:nvSpPr>
          <p:cNvPr id="9" name="Sun 8"/>
          <p:cNvSpPr/>
          <p:nvPr/>
        </p:nvSpPr>
        <p:spPr bwMode="auto">
          <a:xfrm>
            <a:off x="5849645" y="4293096"/>
            <a:ext cx="666571" cy="66150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405211567"/>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19491</TotalTime>
  <Words>9184</Words>
  <Application>Microsoft Office PowerPoint</Application>
  <PresentationFormat>On-screen Show (4:3)</PresentationFormat>
  <Paragraphs>1841</Paragraphs>
  <Slides>126</Slides>
  <Notes>23</Notes>
  <HiddenSlides>0</HiddenSlides>
  <MMClips>0</MMClips>
  <ScaleCrop>false</ScaleCrop>
  <HeadingPairs>
    <vt:vector size="4" baseType="variant">
      <vt:variant>
        <vt:lpstr>Theme</vt:lpstr>
      </vt:variant>
      <vt:variant>
        <vt:i4>1</vt:i4>
      </vt:variant>
      <vt:variant>
        <vt:lpstr>Slide Titles</vt:lpstr>
      </vt:variant>
      <vt:variant>
        <vt:i4>126</vt:i4>
      </vt:variant>
    </vt:vector>
  </HeadingPairs>
  <TitlesOfParts>
    <vt:vector size="127" baseType="lpstr">
      <vt:lpstr>PowerPoint Template-CBF</vt:lpstr>
      <vt:lpstr>Big Data, AI, Machine Learning, Investment and Algo Trading</vt:lpstr>
      <vt:lpstr>My Background</vt:lpstr>
      <vt:lpstr>My Work</vt:lpstr>
      <vt:lpstr>My Work</vt:lpstr>
      <vt:lpstr>Course Overview</vt:lpstr>
      <vt:lpstr>Approach</vt:lpstr>
      <vt:lpstr>Google Colab</vt:lpstr>
      <vt:lpstr>Assessment</vt:lpstr>
      <vt:lpstr>Industrial Practice – Biz </vt:lpstr>
      <vt:lpstr>Industrial Practice – Trading Desk </vt:lpstr>
      <vt:lpstr>Type of Algos</vt:lpstr>
      <vt:lpstr>Trading Strategies – Prop Trading</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Trading Strategies – Technical Analysis</vt:lpstr>
      <vt:lpstr>Trading Strategies – HKFE Wave Trading</vt:lpstr>
      <vt:lpstr>Trading Strategies – HKFE Wave Trading</vt:lpstr>
      <vt:lpstr>Chart Patterns for Futures Trading</vt:lpstr>
      <vt:lpstr>Demo: Bit Coin Trading</vt:lpstr>
      <vt:lpstr>Demo: Bit Coin Trading</vt:lpstr>
      <vt:lpstr>Demo: Bit Coin Trading</vt:lpstr>
      <vt:lpstr>Demo: Bit Coin Trading</vt:lpstr>
      <vt:lpstr>Demo: Bit Coin Trading</vt:lpstr>
      <vt:lpstr>Agency Execution Algos</vt:lpstr>
      <vt:lpstr>Basic Market Micro-structure</vt:lpstr>
      <vt:lpstr>Basic Market Micro-structure</vt:lpstr>
      <vt:lpstr>Basic Market Micro-structure </vt:lpstr>
      <vt:lpstr>Basic Market Micro-structure</vt:lpstr>
      <vt:lpstr>Type 1: Reduce Signaling Algos</vt:lpstr>
      <vt:lpstr>Algo - Stealth</vt:lpstr>
      <vt:lpstr>Algo - Stealth</vt:lpstr>
      <vt:lpstr>Algo - Stealth</vt:lpstr>
      <vt:lpstr>Algo - Stealth</vt:lpstr>
      <vt:lpstr>Algo - Stealth</vt:lpstr>
      <vt:lpstr>Algo - Stealth</vt:lpstr>
      <vt:lpstr>Algo - Stealth</vt:lpstr>
      <vt:lpstr>Algo - Stealth</vt:lpstr>
      <vt:lpstr>PowerPoint Presentation</vt:lpstr>
      <vt:lpstr>Algo - Iceberg and Peg</vt:lpstr>
      <vt:lpstr>Type 2: Benchmark Algos</vt:lpstr>
      <vt:lpstr>Algo - POV</vt:lpstr>
      <vt:lpstr>Algo - POV</vt:lpstr>
      <vt:lpstr>Algo - POV</vt:lpstr>
      <vt:lpstr>Algo - POV</vt:lpstr>
      <vt:lpstr>PowerPoint Presentation</vt:lpstr>
      <vt:lpstr>PowerPoint Presentation</vt:lpstr>
      <vt:lpstr>Algo - Implementation Shortfall</vt:lpstr>
      <vt:lpstr>Algo - Implementation Shortfall</vt:lpstr>
      <vt:lpstr>Algo - Implementation Shortfall</vt:lpstr>
      <vt:lpstr>Algo - Implementation Shortfall</vt:lpstr>
      <vt:lpstr>Algo - VWAP</vt:lpstr>
      <vt:lpstr>Algo - VWAP</vt:lpstr>
      <vt:lpstr>Algo - VWAP</vt:lpstr>
      <vt:lpstr>Algo - VWAP</vt:lpstr>
      <vt:lpstr>Algo - VWAP</vt:lpstr>
      <vt:lpstr>Algo - VWAP</vt:lpstr>
      <vt:lpstr>Algo - TWAP </vt:lpstr>
      <vt:lpstr>Algo - VWAP</vt:lpstr>
      <vt:lpstr>Algo - VWAP</vt:lpstr>
      <vt:lpstr>Algo - VWAP</vt:lpstr>
      <vt:lpstr>Algo - VWAP</vt:lpstr>
      <vt:lpstr>Algo - VWAP</vt:lpstr>
      <vt:lpstr>Algo - VWAP</vt:lpstr>
      <vt:lpstr>Algo - VWAP</vt:lpstr>
      <vt:lpstr>Algo - VWAP</vt:lpstr>
      <vt:lpstr>Algo – Market On Close</vt:lpstr>
      <vt:lpstr>Algo – Market On Close</vt:lpstr>
      <vt:lpstr>Algo – Market On Close</vt:lpstr>
      <vt:lpstr>Algo – Market On Close</vt:lpstr>
      <vt:lpstr>PowerPoint Presentation</vt:lpstr>
      <vt:lpstr>PowerPoint Presentation</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 Summary</vt:lpstr>
      <vt:lpstr>Transaction Cost Analysis</vt:lpstr>
      <vt:lpstr>Transaction Cost Analysis</vt:lpstr>
      <vt:lpstr>Transaction Cost Analysis</vt:lpstr>
      <vt:lpstr>Transaction Cost Analysis</vt:lpstr>
      <vt:lpstr>Transaction Cost Analysis</vt:lpstr>
      <vt:lpstr>Type 3: Multi-legs or Portfolio Algos</vt:lpstr>
      <vt:lpstr>PowerPoint Presentation</vt:lpstr>
      <vt:lpstr>PowerPoint Presentation</vt:lpstr>
      <vt:lpstr>PowerPoint Presentation</vt:lpstr>
      <vt:lpstr>Algo - Pair</vt:lpstr>
      <vt:lpstr>Algo - Pair</vt:lpstr>
      <vt:lpstr>Algo - Pair</vt:lpstr>
      <vt:lpstr>Algo - Pair</vt:lpstr>
      <vt:lpstr>Algo - Pair</vt:lpstr>
      <vt:lpstr>Algo - Pair</vt:lpstr>
      <vt:lpstr>Algo - Pair</vt:lpstr>
      <vt:lpstr>Algo - Pair</vt:lpstr>
      <vt:lpstr>PowerPoint Presentation</vt:lpstr>
      <vt:lpstr>Algo - Market Making</vt:lpstr>
      <vt:lpstr>Algo - Market Making</vt:lpstr>
      <vt:lpstr>Algo - Market Making</vt:lpstr>
      <vt:lpstr>Algo - Market Making</vt:lpstr>
      <vt:lpstr>Algo - Market Making</vt:lpstr>
      <vt:lpstr>Algo - Market Making</vt:lpstr>
      <vt:lpstr>Algo - Arbitrage</vt:lpstr>
      <vt:lpstr>Algo - Arbitrage</vt:lpstr>
      <vt:lpstr>PowerPoint Presentation</vt:lpstr>
      <vt:lpstr>PowerPoint Presentation</vt:lpstr>
      <vt:lpstr>Exchange and Rules – Price Range  </vt:lpstr>
      <vt:lpstr>Exchange and Rules - Volatility  </vt:lpstr>
      <vt:lpstr>Error &amp; Risk Control</vt:lpstr>
      <vt:lpstr>Error &amp; Risk Control</vt:lpstr>
      <vt:lpstr>Error &amp; Risk Control</vt:lpstr>
      <vt:lpstr>Other Stock Exchanges - Highlights</vt:lpstr>
      <vt:lpstr>Other Stock Exchanges - Highlights</vt:lpstr>
      <vt:lpstr>Develop Automated Trading System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288</cp:revision>
  <cp:lastPrinted>2013-10-02T07:30:28Z</cp:lastPrinted>
  <dcterms:created xsi:type="dcterms:W3CDTF">2018-01-14T13:40:03Z</dcterms:created>
  <dcterms:modified xsi:type="dcterms:W3CDTF">2021-07-06T15:04:29Z</dcterms:modified>
</cp:coreProperties>
</file>